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3" r:id="rId7"/>
    <p:sldId id="262" r:id="rId8"/>
    <p:sldId id="263" r:id="rId9"/>
    <p:sldId id="270" r:id="rId10"/>
    <p:sldId id="271" r:id="rId11"/>
    <p:sldId id="272" r:id="rId12"/>
    <p:sldId id="28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4" r:id="rId22"/>
    <p:sldId id="286" r:id="rId23"/>
    <p:sldId id="287" r:id="rId24"/>
    <p:sldId id="288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00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03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03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9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4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98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3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27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73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5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3541-EA35-4DF8-A37E-3D28BF841535}" type="datetimeFigureOut">
              <a:rPr lang="cs-CZ" smtClean="0"/>
              <a:t>06.06.2019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7130-748E-4618-A12E-15B542D71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24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11" y="16809"/>
            <a:ext cx="8982635" cy="673697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17731" y="180291"/>
            <a:ext cx="7439994" cy="1897353"/>
          </a:xfrm>
        </p:spPr>
        <p:txBody>
          <a:bodyPr>
            <a:normAutofit fontScale="90000"/>
          </a:bodyPr>
          <a:lstStyle/>
          <a:p>
            <a:r>
              <a:rPr lang="cs-CZ" sz="15000" dirty="0" smtClean="0"/>
              <a:t>Procenta</a:t>
            </a:r>
            <a:endParaRPr lang="cs-CZ" sz="15000" dirty="0"/>
          </a:p>
        </p:txBody>
      </p:sp>
    </p:spTree>
    <p:extLst>
      <p:ext uri="{BB962C8B-B14F-4D97-AF65-F5344CB8AC3E}">
        <p14:creationId xmlns:p14="http://schemas.microsoft.com/office/powerpoint/2010/main" val="18290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 smtClean="0"/>
              <a:t>Do banky vložíme 325 000,- Kč na 3% úrok. Kolik získáme peněz na úrocích?</a:t>
            </a:r>
          </a:p>
          <a:p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100% … 325 000,- Kč</a:t>
            </a:r>
          </a:p>
          <a:p>
            <a:pPr marL="0" indent="0">
              <a:buNone/>
            </a:pPr>
            <a:r>
              <a:rPr lang="cs-CZ" sz="3600" dirty="0" smtClean="0"/>
              <a:t>1% … 325 000 : 100 = 3 250</a:t>
            </a:r>
          </a:p>
          <a:p>
            <a:pPr marL="0" indent="0">
              <a:buNone/>
            </a:pPr>
            <a:r>
              <a:rPr lang="cs-CZ" sz="3600" dirty="0" smtClean="0"/>
              <a:t>3% … x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x = 3 . 3 250</a:t>
            </a:r>
          </a:p>
          <a:p>
            <a:pPr marL="0" indent="0">
              <a:buNone/>
            </a:pPr>
            <a:r>
              <a:rPr lang="cs-CZ" sz="3600" dirty="0" smtClean="0"/>
              <a:t>x = 9 750,- Kč</a:t>
            </a:r>
          </a:p>
          <a:p>
            <a:pPr marL="0" indent="0">
              <a:buNone/>
            </a:pPr>
            <a:r>
              <a:rPr lang="cs-CZ" sz="3600" dirty="0" smtClean="0"/>
              <a:t>Na úrocích za rok vyděláme 9 750,-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60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Procentová část může být i větší než základ.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7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Příklad 3: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800" dirty="0"/>
              <a:t> </a:t>
            </a:r>
            <a:endParaRPr lang="cs-CZ" sz="4400" dirty="0"/>
          </a:p>
          <a:p>
            <a:pPr marL="0" indent="0">
              <a:buNone/>
            </a:pPr>
            <a:r>
              <a:rPr lang="cs-CZ" sz="3200" dirty="0" smtClean="0"/>
              <a:t>Kalhoty stály 750 Kč a zdražily je o 12%. Kolik stojí teď?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/>
              <a:t>100% … </a:t>
            </a:r>
            <a:r>
              <a:rPr lang="cs-CZ" sz="3200" dirty="0" smtClean="0"/>
              <a:t>750,- </a:t>
            </a:r>
            <a:r>
              <a:rPr lang="cs-CZ" sz="3200" dirty="0"/>
              <a:t>Kč</a:t>
            </a:r>
          </a:p>
          <a:p>
            <a:pPr marL="0" indent="0">
              <a:buNone/>
            </a:pPr>
            <a:r>
              <a:rPr lang="cs-CZ" sz="3200" dirty="0"/>
              <a:t>1% … </a:t>
            </a:r>
            <a:r>
              <a:rPr lang="cs-CZ" sz="3200" dirty="0" smtClean="0"/>
              <a:t>750: </a:t>
            </a:r>
            <a:r>
              <a:rPr lang="cs-CZ" sz="3200" dirty="0"/>
              <a:t>100 = </a:t>
            </a:r>
            <a:r>
              <a:rPr lang="cs-CZ" sz="3200" dirty="0" smtClean="0"/>
              <a:t>7,5</a:t>
            </a:r>
            <a:endParaRPr lang="cs-CZ" sz="3200" dirty="0"/>
          </a:p>
          <a:p>
            <a:pPr marL="0" indent="0">
              <a:buNone/>
            </a:pPr>
            <a:r>
              <a:rPr lang="cs-CZ" sz="3200" dirty="0" smtClean="0"/>
              <a:t>12% </a:t>
            </a:r>
            <a:r>
              <a:rPr lang="cs-CZ" sz="3200" dirty="0"/>
              <a:t>… x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x </a:t>
            </a:r>
            <a:r>
              <a:rPr lang="cs-CZ" sz="3200" dirty="0"/>
              <a:t>= </a:t>
            </a:r>
            <a:r>
              <a:rPr lang="cs-CZ" sz="3200" dirty="0" smtClean="0"/>
              <a:t>12 </a:t>
            </a:r>
            <a:r>
              <a:rPr lang="cs-CZ" sz="3200" dirty="0"/>
              <a:t>. </a:t>
            </a:r>
            <a:r>
              <a:rPr lang="cs-CZ" sz="3200" dirty="0" smtClean="0"/>
              <a:t>7,5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x = </a:t>
            </a:r>
            <a:r>
              <a:rPr lang="cs-CZ" sz="3200" dirty="0" smtClean="0"/>
              <a:t>90,- </a:t>
            </a:r>
            <a:r>
              <a:rPr lang="cs-CZ" sz="3200" dirty="0"/>
              <a:t>Kč</a:t>
            </a:r>
          </a:p>
          <a:p>
            <a:pPr marL="0" indent="0">
              <a:buNone/>
            </a:pPr>
            <a:r>
              <a:rPr lang="cs-CZ" sz="3200" dirty="0" smtClean="0"/>
              <a:t>Kalhoty zdražily o 90 Kč na 840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97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u="sng" dirty="0" smtClean="0"/>
              <a:t>2. Výpočet základu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400" dirty="0"/>
              <a:t>Základ … je to celek, tedy ta část, která odpovídá 100%</a:t>
            </a:r>
          </a:p>
          <a:p>
            <a:pPr marL="0" indent="0">
              <a:buNone/>
            </a:pPr>
            <a:r>
              <a:rPr lang="cs-CZ" sz="4400" dirty="0"/>
              <a:t> </a:t>
            </a:r>
            <a:r>
              <a:rPr lang="cs-CZ" sz="4400" dirty="0" smtClean="0"/>
              <a:t>Jak </a:t>
            </a:r>
            <a:r>
              <a:rPr lang="cs-CZ" sz="4400" dirty="0"/>
              <a:t>ho vypočítáme? Když např. známe cenu po slevě a ne tu původní</a:t>
            </a:r>
            <a:r>
              <a:rPr lang="cs-CZ" sz="4400" dirty="0" smtClean="0"/>
              <a:t>?</a:t>
            </a:r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4400" u="sng" dirty="0"/>
              <a:t>Přes jedno procento</a:t>
            </a:r>
            <a:r>
              <a:rPr lang="cs-CZ" sz="4400" u="sng" dirty="0" smtClean="0"/>
              <a:t>!</a:t>
            </a:r>
          </a:p>
          <a:p>
            <a:pPr marL="0" indent="0">
              <a:buNone/>
            </a:pPr>
            <a:r>
              <a:rPr lang="cs-CZ" sz="4400" u="sng" dirty="0" smtClean="0"/>
              <a:t>Procentovou </a:t>
            </a:r>
            <a:r>
              <a:rPr lang="cs-CZ" sz="4400" u="sng" dirty="0"/>
              <a:t>část vydělíme počtem procent.</a:t>
            </a:r>
          </a:p>
          <a:p>
            <a:pPr marL="0" indent="0">
              <a:buNone/>
            </a:pPr>
            <a:r>
              <a:rPr lang="cs-CZ" sz="4400" u="sng" dirty="0"/>
              <a:t>Výsledek pak vynásobíme 100.</a:t>
            </a:r>
          </a:p>
          <a:p>
            <a:pPr marL="0" indent="0">
              <a:buNone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71800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Příklad 1</a:t>
            </a:r>
            <a:r>
              <a:rPr lang="cs-CZ" b="1" dirty="0"/>
              <a:t>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365956"/>
            <a:ext cx="11108266" cy="5147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Ve </a:t>
            </a:r>
            <a:r>
              <a:rPr lang="cs-CZ" dirty="0"/>
              <a:t>škole 42% dětí jí </a:t>
            </a:r>
            <a:r>
              <a:rPr lang="cs-CZ" dirty="0" smtClean="0"/>
              <a:t>ovoce </a:t>
            </a:r>
            <a:r>
              <a:rPr lang="cs-CZ" dirty="0"/>
              <a:t>každý den, což je 126 dětí. Kolik </a:t>
            </a:r>
            <a:r>
              <a:rPr lang="cs-CZ" dirty="0" smtClean="0"/>
              <a:t>je </a:t>
            </a:r>
            <a:r>
              <a:rPr lang="cs-CZ" dirty="0"/>
              <a:t>ve škole celkem dětí?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42% … 126 dětí jí </a:t>
            </a:r>
            <a:r>
              <a:rPr lang="cs-CZ" dirty="0" smtClean="0"/>
              <a:t>ovoce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1% … 126 : 42 = 3</a:t>
            </a:r>
          </a:p>
          <a:p>
            <a:pPr marL="0" indent="0">
              <a:buNone/>
            </a:pPr>
            <a:r>
              <a:rPr lang="cs-CZ" dirty="0"/>
              <a:t>100% … x </a:t>
            </a:r>
            <a:endParaRPr lang="cs-CZ" dirty="0" smtClean="0"/>
          </a:p>
          <a:p>
            <a:pPr marL="0" indent="0">
              <a:buNone/>
            </a:pPr>
            <a:endParaRPr lang="cs-CZ" sz="3500" dirty="0"/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/>
              <a:t>= 100 . 3</a:t>
            </a:r>
          </a:p>
          <a:p>
            <a:pPr marL="0" indent="0">
              <a:buNone/>
            </a:pPr>
            <a:r>
              <a:rPr lang="cs-CZ" dirty="0"/>
              <a:t>x = 300</a:t>
            </a:r>
          </a:p>
          <a:p>
            <a:pPr marL="0" indent="0">
              <a:buNone/>
            </a:pPr>
            <a:r>
              <a:rPr lang="cs-CZ" dirty="0"/>
              <a:t>Ve škole je 300 dětí.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34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2: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358153"/>
            <a:ext cx="10887635" cy="5284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/>
              <a:t>V cestovce si koupíme zájezd s 30% slevou a zaplatíme 11 200 Kč. Kolik stál zájezd před slevou?</a:t>
            </a:r>
            <a:br>
              <a:rPr lang="cs-CZ" sz="3000" dirty="0"/>
            </a:br>
            <a:endParaRPr lang="cs-CZ" sz="3000" dirty="0"/>
          </a:p>
          <a:p>
            <a:pPr marL="0" indent="0">
              <a:buNone/>
            </a:pPr>
            <a:r>
              <a:rPr lang="cs-CZ" sz="3000" dirty="0"/>
              <a:t>70% … 11 200 Kč  (po slevě)</a:t>
            </a:r>
          </a:p>
          <a:p>
            <a:pPr marL="0" indent="0">
              <a:buNone/>
            </a:pPr>
            <a:r>
              <a:rPr lang="cs-CZ" sz="3000" dirty="0"/>
              <a:t>1% … </a:t>
            </a:r>
            <a:r>
              <a:rPr lang="cs-CZ" sz="3000" dirty="0" smtClean="0"/>
              <a:t>11 200 </a:t>
            </a:r>
            <a:r>
              <a:rPr lang="cs-CZ" sz="3000" dirty="0"/>
              <a:t>: 70 = 160 Kč</a:t>
            </a:r>
          </a:p>
          <a:p>
            <a:pPr marL="0" indent="0">
              <a:buNone/>
            </a:pPr>
            <a:r>
              <a:rPr lang="cs-CZ" sz="3000" dirty="0"/>
              <a:t>100% … x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x </a:t>
            </a:r>
            <a:r>
              <a:rPr lang="cs-CZ" sz="3000" dirty="0"/>
              <a:t>= 100 . 160</a:t>
            </a:r>
          </a:p>
          <a:p>
            <a:pPr marL="0" indent="0">
              <a:buNone/>
            </a:pPr>
            <a:r>
              <a:rPr lang="cs-CZ" sz="3000" dirty="0"/>
              <a:t>x = </a:t>
            </a:r>
            <a:r>
              <a:rPr lang="cs-CZ" sz="3000" dirty="0" smtClean="0"/>
              <a:t>16 000</a:t>
            </a:r>
            <a:r>
              <a:rPr lang="cs-CZ" sz="3000" dirty="0"/>
              <a:t>,- Kč</a:t>
            </a:r>
          </a:p>
          <a:p>
            <a:pPr marL="0" indent="0">
              <a:buNone/>
            </a:pPr>
            <a:r>
              <a:rPr lang="cs-CZ" sz="3000" dirty="0"/>
              <a:t>Původně stál zájezd </a:t>
            </a:r>
            <a:r>
              <a:rPr lang="cs-CZ" sz="3000" dirty="0" smtClean="0"/>
              <a:t>16 000 </a:t>
            </a:r>
            <a:r>
              <a:rPr lang="cs-CZ" sz="3000" dirty="0"/>
              <a:t>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32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Po </a:t>
            </a:r>
            <a:r>
              <a:rPr lang="cs-CZ" dirty="0"/>
              <a:t>zdražení o 40% stál oblek </a:t>
            </a:r>
            <a:r>
              <a:rPr lang="cs-CZ" dirty="0" smtClean="0"/>
              <a:t>5 600 </a:t>
            </a:r>
            <a:r>
              <a:rPr lang="cs-CZ" dirty="0"/>
              <a:t>Kč. Kolik stál původně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140% … </a:t>
            </a:r>
            <a:r>
              <a:rPr lang="cs-CZ" dirty="0" smtClean="0"/>
              <a:t>5 600 </a:t>
            </a:r>
            <a:r>
              <a:rPr lang="cs-CZ" dirty="0"/>
              <a:t>Kč</a:t>
            </a:r>
          </a:p>
          <a:p>
            <a:pPr marL="0" indent="0">
              <a:buNone/>
            </a:pPr>
            <a:r>
              <a:rPr lang="cs-CZ" dirty="0"/>
              <a:t>1% … </a:t>
            </a:r>
            <a:r>
              <a:rPr lang="cs-CZ" dirty="0" smtClean="0"/>
              <a:t>5 600 </a:t>
            </a:r>
            <a:r>
              <a:rPr lang="cs-CZ" dirty="0"/>
              <a:t>: 140 = 40 Kč</a:t>
            </a:r>
          </a:p>
          <a:p>
            <a:pPr marL="0" indent="0">
              <a:buNone/>
            </a:pPr>
            <a:r>
              <a:rPr lang="cs-CZ" dirty="0"/>
              <a:t>100% … x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/>
              <a:t>= 100 . 40</a:t>
            </a:r>
          </a:p>
          <a:p>
            <a:pPr marL="0" indent="0">
              <a:buNone/>
            </a:pPr>
            <a:r>
              <a:rPr lang="cs-CZ" dirty="0"/>
              <a:t>x = </a:t>
            </a:r>
            <a:r>
              <a:rPr lang="cs-CZ" dirty="0" smtClean="0"/>
              <a:t>4 000 </a:t>
            </a:r>
            <a:r>
              <a:rPr lang="cs-CZ" dirty="0"/>
              <a:t>Kč</a:t>
            </a:r>
          </a:p>
          <a:p>
            <a:pPr marL="0" indent="0">
              <a:buNone/>
            </a:pPr>
            <a:r>
              <a:rPr lang="cs-CZ" dirty="0"/>
              <a:t>Před zdražením stál oblek </a:t>
            </a:r>
            <a:r>
              <a:rPr lang="cs-CZ" dirty="0" smtClean="0"/>
              <a:t>4 000 </a:t>
            </a:r>
            <a:r>
              <a:rPr lang="cs-CZ" dirty="0"/>
              <a:t>Kč</a:t>
            </a:r>
          </a:p>
        </p:txBody>
      </p:sp>
    </p:spTree>
    <p:extLst>
      <p:ext uri="{BB962C8B-B14F-4D97-AF65-F5344CB8AC3E}">
        <p14:creationId xmlns:p14="http://schemas.microsoft.com/office/powerpoint/2010/main" val="350071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b="1" u="sng" dirty="0"/>
              <a:t>Výpočet počtu </a:t>
            </a:r>
            <a:r>
              <a:rPr lang="cs-CZ" b="1" u="sng" dirty="0" smtClean="0"/>
              <a:t>procent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Počet </a:t>
            </a:r>
            <a:r>
              <a:rPr lang="cs-CZ" dirty="0"/>
              <a:t>procent odpovídá nějaké procentové části, která může tvořit část základu.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Jak </a:t>
            </a:r>
            <a:r>
              <a:rPr lang="cs-CZ" dirty="0"/>
              <a:t>to vypočítáme? Když např. chceme zjistit kolik je 150 kg z 8700 kg?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Přes </a:t>
            </a:r>
            <a:r>
              <a:rPr lang="cs-CZ" u="sng" dirty="0"/>
              <a:t>jedno </a:t>
            </a:r>
            <a:r>
              <a:rPr lang="cs-CZ" u="sng" dirty="0" smtClean="0"/>
              <a:t>procento!</a:t>
            </a:r>
          </a:p>
          <a:p>
            <a:pPr marL="0" indent="0">
              <a:buNone/>
            </a:pPr>
            <a:r>
              <a:rPr lang="cs-CZ" u="sng" dirty="0" smtClean="0"/>
              <a:t>Procentovou </a:t>
            </a:r>
            <a:r>
              <a:rPr lang="cs-CZ" u="sng" dirty="0"/>
              <a:t>část pak hodnotou jednoho procenta vydělíme (zjišťujeme, kolikrát se do procentové části vejde 1%).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0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Kolik </a:t>
            </a:r>
            <a:r>
              <a:rPr lang="cs-CZ" dirty="0"/>
              <a:t>procent je 150 kg z 8700 kg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100</a:t>
            </a:r>
            <a:r>
              <a:rPr lang="cs-CZ" dirty="0"/>
              <a:t>% … 8700</a:t>
            </a:r>
          </a:p>
          <a:p>
            <a:pPr marL="0" indent="0">
              <a:buNone/>
            </a:pPr>
            <a:r>
              <a:rPr lang="cs-CZ" dirty="0"/>
              <a:t>1% … 8700 : 100 = 87</a:t>
            </a:r>
          </a:p>
          <a:p>
            <a:pPr marL="0" indent="0">
              <a:buNone/>
            </a:pPr>
            <a:r>
              <a:rPr lang="cs-CZ" dirty="0"/>
              <a:t>x% … 150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/>
              <a:t>= 150 : 87</a:t>
            </a:r>
          </a:p>
          <a:p>
            <a:pPr marL="0" indent="0">
              <a:buNone/>
            </a:pPr>
            <a:r>
              <a:rPr lang="cs-CZ" dirty="0"/>
              <a:t>x = 1,7%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150 </a:t>
            </a:r>
            <a:r>
              <a:rPr lang="cs-CZ" dirty="0"/>
              <a:t>kg je přibližně 1,7% z 8700kg.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53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/>
              <a:t>školy chodí 300 dětí, z toho je 162 dívek. Kolik procent dětí tvoří dívky? A kolik chlapci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100% … 300 dětí</a:t>
            </a:r>
          </a:p>
          <a:p>
            <a:pPr marL="0" indent="0">
              <a:buNone/>
            </a:pPr>
            <a:r>
              <a:rPr lang="cs-CZ" dirty="0"/>
              <a:t>1% … 300 : 100 = 3</a:t>
            </a:r>
          </a:p>
          <a:p>
            <a:pPr marL="0" indent="0">
              <a:buNone/>
            </a:pPr>
            <a:r>
              <a:rPr lang="cs-CZ" dirty="0"/>
              <a:t>x% … 162 dívek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/>
              <a:t>= 162 : 3</a:t>
            </a:r>
          </a:p>
          <a:p>
            <a:pPr marL="0" indent="0">
              <a:buNone/>
            </a:pPr>
            <a:r>
              <a:rPr lang="cs-CZ" dirty="0"/>
              <a:t>x = 54</a:t>
            </a:r>
            <a:r>
              <a:rPr lang="cs-CZ" dirty="0" smtClean="0"/>
              <a:t>%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škole je 54% dívek a 46% chlapců ze všech dětí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4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54756"/>
            <a:ext cx="10515600" cy="5522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Např.:</a:t>
            </a:r>
          </a:p>
          <a:p>
            <a:pPr marL="0" indent="0">
              <a:buNone/>
            </a:pPr>
            <a:r>
              <a:rPr lang="cs-CZ" sz="4000" dirty="0" smtClean="0"/>
              <a:t>•	30% povrchu planety je pokryto pevninou</a:t>
            </a:r>
          </a:p>
          <a:p>
            <a:pPr marL="0" indent="0">
              <a:buNone/>
            </a:pPr>
            <a:r>
              <a:rPr lang="cs-CZ" sz="4000" dirty="0" smtClean="0"/>
              <a:t>•	21% žáků mělo na vysvědčení jedničku z matematiky</a:t>
            </a:r>
          </a:p>
          <a:p>
            <a:pPr marL="0" indent="0">
              <a:buNone/>
            </a:pPr>
            <a:r>
              <a:rPr lang="cs-CZ" sz="4000" dirty="0" smtClean="0"/>
              <a:t>•	po vánocích je možné si v některých obchodech koupit zboží se slevou 50%</a:t>
            </a:r>
          </a:p>
          <a:p>
            <a:pPr marL="0" indent="0">
              <a:buNone/>
            </a:pPr>
            <a:r>
              <a:rPr lang="cs-CZ" sz="4000" dirty="0" smtClean="0"/>
              <a:t>•	úroky spoření dosáhly hodnoty 2,5%</a:t>
            </a:r>
          </a:p>
        </p:txBody>
      </p:sp>
    </p:spTree>
    <p:extLst>
      <p:ext uri="{BB962C8B-B14F-4D97-AF65-F5344CB8AC3E}">
        <p14:creationId xmlns:p14="http://schemas.microsoft.com/office/powerpoint/2010/main" val="36692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Po </a:t>
            </a:r>
            <a:r>
              <a:rPr lang="cs-CZ" dirty="0"/>
              <a:t>zdražení stál oblek </a:t>
            </a:r>
            <a:r>
              <a:rPr lang="cs-CZ" dirty="0" smtClean="0"/>
              <a:t>5 600 </a:t>
            </a:r>
            <a:r>
              <a:rPr lang="cs-CZ" dirty="0"/>
              <a:t>Kč, pře zdražením stál jen </a:t>
            </a:r>
            <a:r>
              <a:rPr lang="cs-CZ" dirty="0" smtClean="0"/>
              <a:t>4 000 </a:t>
            </a:r>
            <a:r>
              <a:rPr lang="cs-CZ" dirty="0"/>
              <a:t>Kč. O kolik procent byl zdražen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100% … 4000 Kč</a:t>
            </a:r>
          </a:p>
          <a:p>
            <a:pPr marL="0" indent="0">
              <a:buNone/>
            </a:pPr>
            <a:r>
              <a:rPr lang="cs-CZ" dirty="0"/>
              <a:t>1% … 4000 : 100 = 40 Kč</a:t>
            </a:r>
          </a:p>
          <a:p>
            <a:pPr marL="0" indent="0">
              <a:buNone/>
            </a:pPr>
            <a:r>
              <a:rPr lang="cs-CZ" dirty="0"/>
              <a:t>x% … 5400 Kč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/>
              <a:t>= 5400 : 40</a:t>
            </a:r>
          </a:p>
          <a:p>
            <a:pPr marL="0" indent="0">
              <a:buNone/>
            </a:pPr>
            <a:r>
              <a:rPr lang="cs-CZ" dirty="0"/>
              <a:t>x = 135%	135% - 100% = 35%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Oblek </a:t>
            </a:r>
            <a:r>
              <a:rPr lang="cs-CZ" dirty="0"/>
              <a:t>byl zdražen o 35%.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2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Úlohy </a:t>
            </a:r>
            <a:r>
              <a:rPr lang="cs-CZ" dirty="0"/>
              <a:t>s procenty řešené trojčlenkou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Pokud využijeme k výpočtům procent trojčlenku, </a:t>
            </a:r>
            <a:r>
              <a:rPr lang="cs-CZ" sz="3600" dirty="0" smtClean="0"/>
              <a:t>jde </a:t>
            </a:r>
            <a:r>
              <a:rPr lang="cs-CZ" sz="3600" dirty="0"/>
              <a:t>vždy o přímou úměrnost (víc procent … větší čísla)</a:t>
            </a:r>
          </a:p>
          <a:p>
            <a:endParaRPr lang="cs-CZ" sz="3600" dirty="0"/>
          </a:p>
          <a:p>
            <a:pPr marL="0" indent="0">
              <a:buNone/>
            </a:pPr>
            <a:r>
              <a:rPr lang="cs-CZ" sz="3600" dirty="0"/>
              <a:t>Jak počítáme?</a:t>
            </a:r>
          </a:p>
          <a:p>
            <a:r>
              <a:rPr lang="cs-CZ" sz="3600" dirty="0"/>
              <a:t>správně napíšeme zápis (procenta pod procenta, …)</a:t>
            </a:r>
          </a:p>
          <a:p>
            <a:r>
              <a:rPr lang="cs-CZ" sz="3600" dirty="0"/>
              <a:t>sestavíme </a:t>
            </a:r>
            <a:r>
              <a:rPr lang="cs-CZ" sz="3600" dirty="0" smtClean="0"/>
              <a:t>rovnici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  <a:r>
              <a:rPr lang="cs-CZ" b="1" dirty="0" smtClean="0"/>
              <a:t>: procentová  </a:t>
            </a:r>
            <a:r>
              <a:rPr lang="cs-CZ" b="1" dirty="0"/>
              <a:t>část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Ovoce  po  usušení ztratí  na hmotnosti  78%. Kolik usušeného  ovoce získáme usušením 300 kg ovoce</a:t>
                </a:r>
                <a:r>
                  <a:rPr lang="cs-CZ" dirty="0" smtClean="0"/>
                  <a:t>?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100% … 300 kg</a:t>
                </a:r>
              </a:p>
              <a:p>
                <a:pPr marL="0" indent="0">
                  <a:buNone/>
                </a:pPr>
                <a:r>
                  <a:rPr lang="cs-CZ" dirty="0"/>
                  <a:t>22%………</a:t>
                </a:r>
                <a:r>
                  <a:rPr lang="cs-CZ" dirty="0" smtClean="0"/>
                  <a:t>x kg		</a:t>
                </a:r>
                <a:r>
                  <a:rPr lang="cs-CZ" dirty="0"/>
                  <a:t>	100% - 78% = 22%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∙300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x </a:t>
                </a:r>
                <a:r>
                  <a:rPr lang="cs-CZ" dirty="0"/>
                  <a:t>= 66 kg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Usušením </a:t>
                </a:r>
                <a:r>
                  <a:rPr lang="cs-CZ" dirty="0"/>
                  <a:t>získáme </a:t>
                </a:r>
                <a:r>
                  <a:rPr lang="cs-CZ" dirty="0" smtClean="0"/>
                  <a:t>66 kg </a:t>
                </a:r>
                <a:r>
                  <a:rPr lang="cs-CZ" dirty="0"/>
                  <a:t>ovoce.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185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2: </a:t>
            </a:r>
            <a:r>
              <a:rPr lang="cs-CZ" b="1" dirty="0"/>
              <a:t>výpočet počtu procent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Do školy chodí 640 dětí, z toho je 422 dívek. Kolik procent dětí tvoří dívky? A kolik chlapci?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100% … 640 dětí </a:t>
                </a:r>
              </a:p>
              <a:p>
                <a:pPr marL="0" indent="0">
                  <a:buNone/>
                </a:pPr>
                <a:r>
                  <a:rPr lang="cs-CZ" dirty="0" smtClean="0"/>
                  <a:t>X % ……… 422 dívek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640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x = 65,9375 %  =    65,9%			100% - 65,9% = 34,1%</a:t>
                </a:r>
              </a:p>
              <a:p>
                <a:pPr marL="0" indent="0">
                  <a:buNone/>
                </a:pPr>
                <a:r>
                  <a:rPr lang="cs-CZ" dirty="0" smtClean="0"/>
                  <a:t>Ve škole je 65,9% dívek a 34,1% chlapců z celkového počtu dětí.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30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24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3: výpočet základu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Po </a:t>
                </a:r>
                <a:r>
                  <a:rPr lang="cs-CZ" dirty="0"/>
                  <a:t>zdražení o 40% stál oblek </a:t>
                </a:r>
                <a:r>
                  <a:rPr lang="cs-CZ" dirty="0" smtClean="0"/>
                  <a:t>12 600 </a:t>
                </a:r>
                <a:r>
                  <a:rPr lang="cs-CZ" dirty="0"/>
                  <a:t>Kč, kolik stál před zdražením</a:t>
                </a:r>
                <a:r>
                  <a:rPr lang="cs-CZ" dirty="0" smtClean="0"/>
                  <a:t>?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140% … </a:t>
                </a:r>
                <a:r>
                  <a:rPr lang="cs-CZ" dirty="0" smtClean="0"/>
                  <a:t>12 600 </a:t>
                </a:r>
                <a:r>
                  <a:rPr lang="cs-CZ" dirty="0"/>
                  <a:t>Kč</a:t>
                </a:r>
              </a:p>
              <a:p>
                <a:pPr marL="0" indent="0">
                  <a:buNone/>
                </a:pPr>
                <a:r>
                  <a:rPr lang="cs-CZ" dirty="0"/>
                  <a:t>100% … … x Kč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26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00</m:t>
                    </m:r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x </a:t>
                </a:r>
                <a:r>
                  <a:rPr lang="cs-CZ" dirty="0"/>
                  <a:t>= </a:t>
                </a:r>
                <a:r>
                  <a:rPr lang="cs-CZ" dirty="0" smtClean="0"/>
                  <a:t>9 000 </a:t>
                </a:r>
                <a:r>
                  <a:rPr lang="cs-CZ" dirty="0"/>
                  <a:t>Kč</a:t>
                </a:r>
              </a:p>
              <a:p>
                <a:pPr marL="0" indent="0">
                  <a:buNone/>
                </a:pPr>
                <a:r>
                  <a:rPr lang="cs-CZ" dirty="0"/>
                  <a:t>Oblek před zdražením stál </a:t>
                </a:r>
                <a:r>
                  <a:rPr lang="cs-CZ" dirty="0" smtClean="0"/>
                  <a:t>9 000 </a:t>
                </a:r>
                <a:r>
                  <a:rPr lang="cs-CZ" dirty="0"/>
                  <a:t>Kč.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b="-8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401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698" y="399319"/>
            <a:ext cx="10515600" cy="57028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u="sng" dirty="0" smtClean="0">
                <a:solidFill>
                  <a:srgbClr val="00B050"/>
                </a:solidFill>
              </a:rPr>
              <a:t>% … znak pro procento</a:t>
            </a: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procenta se vždy vztahují k nějakému celku, kterému říkáme </a:t>
            </a:r>
            <a:r>
              <a:rPr lang="cs-CZ" sz="4000" dirty="0" smtClean="0">
                <a:solidFill>
                  <a:srgbClr val="00B050"/>
                </a:solidFill>
              </a:rPr>
              <a:t>základ</a:t>
            </a:r>
          </a:p>
          <a:p>
            <a:pPr marL="0" indent="0">
              <a:buNone/>
            </a:pPr>
            <a:r>
              <a:rPr lang="cs-CZ" sz="4000" dirty="0" smtClean="0"/>
              <a:t>•	celek – celý povrch Země, z něj 30% tvoří pevnina</a:t>
            </a:r>
          </a:p>
          <a:p>
            <a:pPr marL="0" indent="0">
              <a:buNone/>
            </a:pPr>
            <a:r>
              <a:rPr lang="cs-CZ" sz="4000" dirty="0" smtClean="0"/>
              <a:t>•	celek – počet žáků ve třídě a z nich má 21% jedničku z matematiky</a:t>
            </a:r>
          </a:p>
          <a:p>
            <a:pPr marL="0" indent="0">
              <a:buNone/>
            </a:pPr>
            <a:r>
              <a:rPr lang="cs-CZ" sz="4000" dirty="0" smtClean="0"/>
              <a:t>•	celek – původní cena zboží a z ní je 50% sleva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6801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95111"/>
                <a:ext cx="10515600" cy="6088816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cs-CZ" sz="4000" dirty="0" smtClean="0">
                    <a:solidFill>
                      <a:srgbClr val="00B050"/>
                    </a:solidFill>
                  </a:rPr>
                  <a:t>základ</a:t>
                </a:r>
                <a:r>
                  <a:rPr lang="cs-CZ" sz="4000" dirty="0" smtClean="0"/>
                  <a:t> (celek) představuje vždy 100%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sz="4000" dirty="0" smtClean="0"/>
                  <a:t>část celku můžeme vyjádřit </a:t>
                </a:r>
                <a:endParaRPr lang="cs-CZ" sz="4000" dirty="0"/>
              </a:p>
              <a:p>
                <a:pPr lvl="1">
                  <a:lnSpc>
                    <a:spcPct val="100000"/>
                  </a:lnSpc>
                </a:pPr>
                <a:r>
                  <a:rPr lang="cs-CZ" sz="3600" dirty="0" smtClean="0"/>
                  <a:t>zlomkem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cs-CZ" sz="3600" dirty="0" smtClean="0"/>
                  <a:t>desetinným číslem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cs-CZ" sz="3600" dirty="0" smtClean="0"/>
                  <a:t>procenty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cs-CZ" sz="4000" u="sng" dirty="0" smtClean="0"/>
              </a:p>
              <a:p>
                <a:pPr>
                  <a:lnSpc>
                    <a:spcPct val="100000"/>
                  </a:lnSpc>
                </a:pPr>
                <a:r>
                  <a:rPr lang="cs-CZ" sz="4000" dirty="0" smtClean="0"/>
                  <a:t>1% … jedna setina základu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  <m:r>
                        <a:rPr lang="cs-CZ" sz="40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</m:t>
                      </m:r>
                    </m:oMath>
                  </m:oMathPara>
                </a14:m>
                <a:endParaRPr lang="cs-CZ" sz="4000" dirty="0" smtClean="0">
                  <a:solidFill>
                    <a:srgbClr val="00B050"/>
                  </a:solidFill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cs-CZ" sz="4000" u="sng" dirty="0" smtClean="0"/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cs-CZ" sz="4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cs-C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%=</m:t>
                    </m:r>
                    <m:f>
                      <m:fPr>
                        <m:ctrlPr>
                          <a:rPr lang="cs-C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cs-C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=0,2</m:t>
                    </m:r>
                  </m:oMath>
                </a14:m>
                <a:r>
                  <a:rPr lang="cs-CZ" sz="4000" dirty="0" smtClean="0"/>
                  <a:t>0	</a:t>
                </a:r>
                <a:r>
                  <a:rPr lang="cs-CZ" sz="4000" dirty="0"/>
                  <a:t> </a:t>
                </a:r>
                <a14:m>
                  <m:oMath xmlns:m="http://schemas.openxmlformats.org/officeDocument/2006/math">
                    <m:r>
                      <a:rPr lang="cs-CZ" sz="400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cs-C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%=</m:t>
                    </m:r>
                    <m:f>
                      <m:fPr>
                        <m:ctrlPr>
                          <a:rPr lang="cs-C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</m:t>
                    </m:r>
                    <m:r>
                      <a:rPr lang="cs-C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07</m:t>
                    </m:r>
                  </m:oMath>
                </a14:m>
                <a:endParaRPr lang="cs-CZ" sz="4000" dirty="0"/>
              </a:p>
              <a:p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95111"/>
                <a:ext cx="10515600" cy="6088816"/>
              </a:xfrm>
              <a:blipFill>
                <a:blip r:embed="rId2"/>
                <a:stretch>
                  <a:fillRect l="-1449" t="-29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9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Zlomky </a:t>
            </a:r>
            <a:r>
              <a:rPr lang="cs-CZ" b="1" dirty="0" smtClean="0"/>
              <a:t>a </a:t>
            </a:r>
            <a:r>
              <a:rPr lang="cs-CZ" b="1" dirty="0" smtClean="0"/>
              <a:t>procenta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000" y="1552952"/>
            <a:ext cx="2160000" cy="24510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2000" y="4406937"/>
            <a:ext cx="2160000" cy="24510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248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4000" dirty="0" smtClean="0"/>
                  <a:t>1 díl</a:t>
                </a:r>
              </a:p>
              <a:p>
                <a:pPr marL="0" indent="0">
                  <a:buNone/>
                </a:pPr>
                <a:r>
                  <a:rPr lang="cs-CZ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4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sz="4000" b="0" i="1" smtClean="0">
                        <a:latin typeface="Cambria Math" panose="02040503050406030204" pitchFamily="18" charset="0"/>
                      </a:rPr>
                      <m:t>=0,125</m:t>
                    </m:r>
                  </m:oMath>
                </a14:m>
                <a:r>
                  <a:rPr lang="cs-CZ" sz="4000" dirty="0" smtClean="0"/>
                  <a:t>  v procentech 0,125 ∙ 100 = 12,5%</a:t>
                </a:r>
              </a:p>
              <a:p>
                <a:pPr marL="0" indent="0">
                  <a:buNone/>
                </a:pPr>
                <a:endParaRPr lang="cs-CZ" sz="4000" dirty="0"/>
              </a:p>
              <a:p>
                <a:pPr marL="0" indent="0">
                  <a:buNone/>
                </a:pPr>
                <a:r>
                  <a:rPr lang="cs-CZ" sz="4000" dirty="0" smtClean="0"/>
                  <a:t>3 díly</a:t>
                </a:r>
              </a:p>
              <a:p>
                <a:pPr marL="0" indent="0">
                  <a:buNone/>
                </a:pPr>
                <a:r>
                  <a:rPr lang="cs-CZ" sz="4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4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cs-CZ" sz="4000" b="0" i="1" smtClean="0">
                        <a:latin typeface="Cambria Math" panose="02040503050406030204" pitchFamily="18" charset="0"/>
                      </a:rPr>
                      <m:t>=0,375</m:t>
                    </m:r>
                  </m:oMath>
                </a14:m>
                <a:r>
                  <a:rPr lang="cs-CZ" sz="4000" dirty="0" smtClean="0"/>
                  <a:t>  v procentech 0,375 ∙ 100 = 37,5%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24804"/>
              </a:xfrm>
              <a:blipFill>
                <a:blip r:embed="rId4"/>
                <a:stretch>
                  <a:fillRect l="-2087" t="-36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9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60900" y="1701800"/>
            <a:ext cx="2541978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cs-CZ" sz="5400" dirty="0" smtClean="0"/>
              <a:t>8 000 Kč</a:t>
            </a:r>
            <a:endParaRPr lang="cs-CZ" sz="5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68500" y="1701800"/>
            <a:ext cx="1382110" cy="92333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sz="5400" dirty="0" smtClean="0"/>
              <a:t>25%</a:t>
            </a:r>
            <a:endParaRPr lang="cs-CZ" sz="5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407400" y="1701800"/>
            <a:ext cx="2541978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5400" dirty="0" smtClean="0"/>
              <a:t>2 000 Kč</a:t>
            </a:r>
            <a:endParaRPr lang="cs-CZ" sz="5400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Procentový počet - výpočty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81832" y="3559572"/>
            <a:ext cx="1947713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cs-CZ" sz="5400" dirty="0" smtClean="0"/>
              <a:t>základ</a:t>
            </a:r>
            <a:endParaRPr lang="cs-CZ" sz="5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499" y="3559572"/>
            <a:ext cx="4126001" cy="92333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sz="5400" dirty="0"/>
              <a:t>p</a:t>
            </a:r>
            <a:r>
              <a:rPr lang="cs-CZ" sz="5400" dirty="0" smtClean="0"/>
              <a:t>očet procent</a:t>
            </a:r>
            <a:endParaRPr lang="cs-CZ" sz="5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480877" y="3559572"/>
            <a:ext cx="463492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5400" dirty="0" smtClean="0"/>
              <a:t>procentová část</a:t>
            </a:r>
            <a:endParaRPr lang="cs-CZ" sz="5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4498" y="5417344"/>
            <a:ext cx="12011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Vypočítejte ze základu 8 000 Kč: 	25%		50%		10%							1%	5%	 15%		35%		75%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6668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u="sng" dirty="0" smtClean="0"/>
              <a:t>1. Výpočet procentové části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1946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rgbClr val="00B050"/>
                </a:solidFill>
              </a:rPr>
              <a:t>Procentová část </a:t>
            </a:r>
            <a:r>
              <a:rPr lang="cs-CZ" sz="4000" dirty="0" smtClean="0"/>
              <a:t>… je to část celku, která odpovídá danému počtu procent</a:t>
            </a: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Např.:</a:t>
            </a:r>
          </a:p>
          <a:p>
            <a:r>
              <a:rPr lang="cs-CZ" sz="4000" dirty="0" smtClean="0"/>
              <a:t>Tričko stojí 450, zlevní ho o 35%. Kolik bude stát?</a:t>
            </a:r>
          </a:p>
          <a:p>
            <a:r>
              <a:rPr lang="cs-CZ" sz="4000" dirty="0" smtClean="0"/>
              <a:t>Ve škole 540 dětí, z toho je 45% dívek. Kolik je to dívek?</a:t>
            </a:r>
          </a:p>
        </p:txBody>
      </p:sp>
    </p:spTree>
    <p:extLst>
      <p:ext uri="{BB962C8B-B14F-4D97-AF65-F5344CB8AC3E}">
        <p14:creationId xmlns:p14="http://schemas.microsoft.com/office/powerpoint/2010/main" val="28397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ji vypočítáme?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Vypočítáme procentovou část odpovídající 1% z daného základu (celku)</a:t>
            </a: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Výsledek vynásobíme daným počtem procent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52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 smtClean="0"/>
              <a:t>Ve škole je 300 dětí. Z nich 42% jí zeleninu každý den. Kolik je to dětí?</a:t>
            </a:r>
          </a:p>
          <a:p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100% … 300</a:t>
            </a:r>
          </a:p>
          <a:p>
            <a:pPr marL="0" indent="0">
              <a:buNone/>
            </a:pPr>
            <a:r>
              <a:rPr lang="cs-CZ" sz="3600" dirty="0" smtClean="0"/>
              <a:t>1% … 300 : 100 = 3</a:t>
            </a:r>
          </a:p>
          <a:p>
            <a:pPr marL="0" indent="0">
              <a:buNone/>
            </a:pPr>
            <a:r>
              <a:rPr lang="cs-CZ" sz="3600" dirty="0" smtClean="0"/>
              <a:t>42% … x  			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x = 42 . 3</a:t>
            </a:r>
          </a:p>
          <a:p>
            <a:pPr marL="0" indent="0">
              <a:buNone/>
            </a:pPr>
            <a:r>
              <a:rPr lang="cs-CZ" sz="3600" dirty="0" smtClean="0"/>
              <a:t>x = 126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126 dětí jí zeleninu každý den.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689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788</Words>
  <Application>Microsoft Office PowerPoint</Application>
  <PresentationFormat>Širokoúhlá obrazovka</PresentationFormat>
  <Paragraphs>192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Motiv Office</vt:lpstr>
      <vt:lpstr>Procenta</vt:lpstr>
      <vt:lpstr>Prezentace aplikace PowerPoint</vt:lpstr>
      <vt:lpstr>Prezentace aplikace PowerPoint</vt:lpstr>
      <vt:lpstr>Prezentace aplikace PowerPoint</vt:lpstr>
      <vt:lpstr>Zlomky a procenta</vt:lpstr>
      <vt:lpstr>Procentový počet - výpočty</vt:lpstr>
      <vt:lpstr>1. Výpočet procentové části</vt:lpstr>
      <vt:lpstr>Jak ji vypočítáme?</vt:lpstr>
      <vt:lpstr>Příklad 1:</vt:lpstr>
      <vt:lpstr>Příklad 2:</vt:lpstr>
      <vt:lpstr>Procentová část může být i větší než základ.</vt:lpstr>
      <vt:lpstr>Příklad 3:</vt:lpstr>
      <vt:lpstr>2. Výpočet základu</vt:lpstr>
      <vt:lpstr>Příklad 1: </vt:lpstr>
      <vt:lpstr>Příklad 2:</vt:lpstr>
      <vt:lpstr>Příklad 3:</vt:lpstr>
      <vt:lpstr>Výpočet počtu procent</vt:lpstr>
      <vt:lpstr>Příklad 1:</vt:lpstr>
      <vt:lpstr>Příklad 2:</vt:lpstr>
      <vt:lpstr>Příklad 3:</vt:lpstr>
      <vt:lpstr>Úlohy s procenty řešené trojčlenkou</vt:lpstr>
      <vt:lpstr>Příklad 1: procentová  část</vt:lpstr>
      <vt:lpstr>Příklad 2: výpočet počtu procent </vt:lpstr>
      <vt:lpstr>Příklad 3: výpočet základu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Pálková</dc:creator>
  <cp:lastModifiedBy>Kateřina Pálková</cp:lastModifiedBy>
  <cp:revision>17</cp:revision>
  <dcterms:created xsi:type="dcterms:W3CDTF">2019-05-16T16:20:21Z</dcterms:created>
  <dcterms:modified xsi:type="dcterms:W3CDTF">2019-06-06T21:39:28Z</dcterms:modified>
</cp:coreProperties>
</file>