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57" r:id="rId4"/>
    <p:sldId id="262" r:id="rId5"/>
    <p:sldId id="261" r:id="rId6"/>
    <p:sldId id="278" r:id="rId7"/>
    <p:sldId id="258" r:id="rId8"/>
    <p:sldId id="259" r:id="rId9"/>
    <p:sldId id="260" r:id="rId10"/>
    <p:sldId id="265" r:id="rId11"/>
    <p:sldId id="266" r:id="rId12"/>
    <p:sldId id="279" r:id="rId13"/>
    <p:sldId id="280" r:id="rId14"/>
    <p:sldId id="281"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2A54C80-263E-416B-A8E0-580EDEADCBDC}"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ominicaspaterna.es/" TargetMode="External"/><Relationship Id="rId2" Type="http://schemas.openxmlformats.org/officeDocument/2006/relationships/hyperlink" Target="https://www.zszaaleji.cz/"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ysgolbodnant.co.uk/" TargetMode="External"/><Relationship Id="rId7" Type="http://schemas.openxmlformats.org/officeDocument/2006/relationships/image" Target="../media/image6.png"/><Relationship Id="rId2" Type="http://schemas.openxmlformats.org/officeDocument/2006/relationships/hyperlink" Target="http://pumpuri.lv/lv/"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s://ourhappyschool.wordpress.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07067" y="130629"/>
            <a:ext cx="7766936" cy="1606731"/>
          </a:xfrm>
        </p:spPr>
        <p:txBody>
          <a:bodyPr/>
          <a:lstStyle/>
          <a:p>
            <a:r>
              <a:rPr lang="cs-CZ" sz="9600" b="1" dirty="0" smtClean="0">
                <a:solidFill>
                  <a:srgbClr val="00B050"/>
                </a:solidFill>
              </a:rPr>
              <a:t>ERASMUS +</a:t>
            </a:r>
            <a:endParaRPr lang="cs-CZ" sz="9600" b="1" dirty="0">
              <a:solidFill>
                <a:srgbClr val="00B050"/>
              </a:solidFill>
            </a:endParaRPr>
          </a:p>
        </p:txBody>
      </p:sp>
      <p:sp>
        <p:nvSpPr>
          <p:cNvPr id="3" name="Podnadpis 2"/>
          <p:cNvSpPr>
            <a:spLocks noGrp="1"/>
          </p:cNvSpPr>
          <p:nvPr>
            <p:ph type="subTitle" idx="1"/>
          </p:nvPr>
        </p:nvSpPr>
        <p:spPr>
          <a:xfrm>
            <a:off x="1" y="1619795"/>
            <a:ext cx="9666514" cy="3527938"/>
          </a:xfrm>
        </p:spPr>
        <p:txBody>
          <a:bodyPr>
            <a:noAutofit/>
          </a:bodyPr>
          <a:lstStyle/>
          <a:p>
            <a:r>
              <a:rPr lang="cs-CZ" sz="5400" b="1" u="sng" dirty="0" smtClean="0">
                <a:solidFill>
                  <a:schemeClr val="tx1">
                    <a:lumMod val="95000"/>
                    <a:lumOff val="5000"/>
                  </a:schemeClr>
                </a:solidFill>
              </a:rPr>
              <a:t>Student </a:t>
            </a:r>
            <a:r>
              <a:rPr lang="cs-CZ" sz="5400" b="1" u="sng" dirty="0" err="1" smtClean="0">
                <a:solidFill>
                  <a:schemeClr val="tx1">
                    <a:lumMod val="95000"/>
                    <a:lumOff val="5000"/>
                  </a:schemeClr>
                </a:solidFill>
              </a:rPr>
              <a:t>Parliament</a:t>
            </a:r>
            <a:r>
              <a:rPr lang="cs-CZ" sz="5400" b="1" u="sng" dirty="0" smtClean="0">
                <a:solidFill>
                  <a:schemeClr val="tx1">
                    <a:lumMod val="95000"/>
                    <a:lumOff val="5000"/>
                  </a:schemeClr>
                </a:solidFill>
              </a:rPr>
              <a:t> </a:t>
            </a:r>
            <a:r>
              <a:rPr lang="cs-CZ" sz="5400" b="1" dirty="0" smtClean="0">
                <a:solidFill>
                  <a:schemeClr val="tx1">
                    <a:lumMod val="95000"/>
                    <a:lumOff val="5000"/>
                  </a:schemeClr>
                </a:solidFill>
              </a:rPr>
              <a:t>– </a:t>
            </a:r>
            <a:r>
              <a:rPr lang="cs-CZ" sz="5400" b="1" dirty="0" err="1" smtClean="0">
                <a:solidFill>
                  <a:schemeClr val="tx1">
                    <a:lumMod val="95000"/>
                    <a:lumOff val="5000"/>
                  </a:schemeClr>
                </a:solidFill>
              </a:rPr>
              <a:t>Empowering</a:t>
            </a:r>
            <a:r>
              <a:rPr lang="cs-CZ" sz="5400" b="1" dirty="0" smtClean="0">
                <a:solidFill>
                  <a:schemeClr val="tx1">
                    <a:lumMod val="95000"/>
                    <a:lumOff val="5000"/>
                  </a:schemeClr>
                </a:solidFill>
              </a:rPr>
              <a:t> </a:t>
            </a:r>
            <a:r>
              <a:rPr lang="cs-CZ" sz="5400" b="1" dirty="0" err="1" smtClean="0">
                <a:solidFill>
                  <a:schemeClr val="tx1">
                    <a:lumMod val="95000"/>
                    <a:lumOff val="5000"/>
                  </a:schemeClr>
                </a:solidFill>
              </a:rPr>
              <a:t>the</a:t>
            </a:r>
            <a:r>
              <a:rPr lang="cs-CZ" sz="5400" b="1" dirty="0" smtClean="0">
                <a:solidFill>
                  <a:schemeClr val="tx1">
                    <a:lumMod val="95000"/>
                    <a:lumOff val="5000"/>
                  </a:schemeClr>
                </a:solidFill>
              </a:rPr>
              <a:t> </a:t>
            </a:r>
            <a:r>
              <a:rPr lang="cs-CZ" sz="5400" b="1" dirty="0" err="1" smtClean="0">
                <a:solidFill>
                  <a:schemeClr val="tx1">
                    <a:lumMod val="95000"/>
                    <a:lumOff val="5000"/>
                  </a:schemeClr>
                </a:solidFill>
              </a:rPr>
              <a:t>school</a:t>
            </a:r>
            <a:r>
              <a:rPr lang="cs-CZ" sz="5400" b="1" dirty="0" smtClean="0">
                <a:solidFill>
                  <a:schemeClr val="tx1">
                    <a:lumMod val="95000"/>
                    <a:lumOff val="5000"/>
                  </a:schemeClr>
                </a:solidFill>
              </a:rPr>
              <a:t> </a:t>
            </a:r>
            <a:r>
              <a:rPr lang="cs-CZ" sz="5400" b="1" dirty="0" err="1" smtClean="0">
                <a:solidFill>
                  <a:schemeClr val="tx1">
                    <a:lumMod val="95000"/>
                    <a:lumOff val="5000"/>
                  </a:schemeClr>
                </a:solidFill>
              </a:rPr>
              <a:t>through</a:t>
            </a:r>
            <a:r>
              <a:rPr lang="cs-CZ" sz="5400" b="1" dirty="0" smtClean="0">
                <a:solidFill>
                  <a:schemeClr val="tx1">
                    <a:lumMod val="95000"/>
                    <a:lumOff val="5000"/>
                  </a:schemeClr>
                </a:solidFill>
              </a:rPr>
              <a:t> </a:t>
            </a:r>
            <a:r>
              <a:rPr lang="cs-CZ" sz="5400" b="1" dirty="0" err="1" smtClean="0">
                <a:solidFill>
                  <a:schemeClr val="tx1">
                    <a:lumMod val="95000"/>
                    <a:lumOff val="5000"/>
                  </a:schemeClr>
                </a:solidFill>
              </a:rPr>
              <a:t>the</a:t>
            </a:r>
            <a:r>
              <a:rPr lang="cs-CZ" sz="5400" b="1" dirty="0" smtClean="0">
                <a:solidFill>
                  <a:schemeClr val="tx1">
                    <a:lumMod val="95000"/>
                    <a:lumOff val="5000"/>
                  </a:schemeClr>
                </a:solidFill>
              </a:rPr>
              <a:t> use </a:t>
            </a:r>
            <a:r>
              <a:rPr lang="cs-CZ" sz="5400" b="1" dirty="0" err="1" smtClean="0">
                <a:solidFill>
                  <a:schemeClr val="tx1">
                    <a:lumMod val="95000"/>
                    <a:lumOff val="5000"/>
                  </a:schemeClr>
                </a:solidFill>
              </a:rPr>
              <a:t>Students´own</a:t>
            </a:r>
            <a:r>
              <a:rPr lang="cs-CZ" sz="5400" b="1" dirty="0" smtClean="0">
                <a:solidFill>
                  <a:schemeClr val="tx1">
                    <a:lumMod val="95000"/>
                    <a:lumOff val="5000"/>
                  </a:schemeClr>
                </a:solidFill>
              </a:rPr>
              <a:t> </a:t>
            </a:r>
            <a:r>
              <a:rPr lang="cs-CZ" sz="5400" b="1" dirty="0" err="1" smtClean="0">
                <a:solidFill>
                  <a:schemeClr val="tx1">
                    <a:lumMod val="95000"/>
                    <a:lumOff val="5000"/>
                  </a:schemeClr>
                </a:solidFill>
              </a:rPr>
              <a:t>ideas</a:t>
            </a:r>
            <a:r>
              <a:rPr lang="cs-CZ" sz="5400" b="1" dirty="0" smtClean="0">
                <a:solidFill>
                  <a:schemeClr val="tx1">
                    <a:lumMod val="95000"/>
                    <a:lumOff val="5000"/>
                  </a:schemeClr>
                </a:solidFill>
              </a:rPr>
              <a:t>, </a:t>
            </a:r>
            <a:r>
              <a:rPr lang="cs-CZ" sz="5400" b="1" dirty="0" err="1" smtClean="0">
                <a:solidFill>
                  <a:schemeClr val="tx1">
                    <a:lumMod val="95000"/>
                    <a:lumOff val="5000"/>
                  </a:schemeClr>
                </a:solidFill>
              </a:rPr>
              <a:t>interests</a:t>
            </a:r>
            <a:r>
              <a:rPr lang="cs-CZ" sz="5400" b="1" dirty="0" smtClean="0">
                <a:solidFill>
                  <a:schemeClr val="tx1">
                    <a:lumMod val="95000"/>
                    <a:lumOff val="5000"/>
                  </a:schemeClr>
                </a:solidFill>
              </a:rPr>
              <a:t>, and </a:t>
            </a:r>
            <a:r>
              <a:rPr lang="cs-CZ" sz="5400" b="1" dirty="0" err="1" smtClean="0">
                <a:solidFill>
                  <a:schemeClr val="tx1">
                    <a:lumMod val="95000"/>
                    <a:lumOff val="5000"/>
                  </a:schemeClr>
                </a:solidFill>
              </a:rPr>
              <a:t>their</a:t>
            </a:r>
            <a:r>
              <a:rPr lang="cs-CZ" sz="5400" b="1" dirty="0" smtClean="0">
                <a:solidFill>
                  <a:schemeClr val="tx1">
                    <a:lumMod val="95000"/>
                    <a:lumOff val="5000"/>
                  </a:schemeClr>
                </a:solidFill>
              </a:rPr>
              <a:t> </a:t>
            </a:r>
            <a:r>
              <a:rPr lang="cs-CZ" sz="5400" b="1" dirty="0" err="1" smtClean="0">
                <a:solidFill>
                  <a:schemeClr val="tx1">
                    <a:lumMod val="95000"/>
                    <a:lumOff val="5000"/>
                  </a:schemeClr>
                </a:solidFill>
              </a:rPr>
              <a:t>active</a:t>
            </a:r>
            <a:r>
              <a:rPr lang="cs-CZ" sz="5400" b="1" dirty="0" smtClean="0">
                <a:solidFill>
                  <a:schemeClr val="tx1">
                    <a:lumMod val="95000"/>
                    <a:lumOff val="5000"/>
                  </a:schemeClr>
                </a:solidFill>
              </a:rPr>
              <a:t> </a:t>
            </a:r>
            <a:r>
              <a:rPr lang="cs-CZ" sz="5400" b="1" dirty="0" err="1" smtClean="0">
                <a:solidFill>
                  <a:schemeClr val="tx1">
                    <a:lumMod val="95000"/>
                    <a:lumOff val="5000"/>
                  </a:schemeClr>
                </a:solidFill>
              </a:rPr>
              <a:t>involment</a:t>
            </a:r>
            <a:endParaRPr lang="cs-CZ" sz="5400" b="1" dirty="0">
              <a:solidFill>
                <a:schemeClr val="tx1">
                  <a:lumMod val="95000"/>
                  <a:lumOff val="5000"/>
                </a:schemeClr>
              </a:solidFill>
            </a:endParaRPr>
          </a:p>
        </p:txBody>
      </p:sp>
    </p:spTree>
    <p:extLst>
      <p:ext uri="{BB962C8B-B14F-4D97-AF65-F5344CB8AC3E}">
        <p14:creationId xmlns:p14="http://schemas.microsoft.com/office/powerpoint/2010/main" val="1311531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0"/>
            <a:ext cx="10844106" cy="1018903"/>
          </a:xfrm>
        </p:spPr>
        <p:txBody>
          <a:bodyPr>
            <a:normAutofit/>
          </a:bodyPr>
          <a:lstStyle/>
          <a:p>
            <a:r>
              <a:rPr lang="cs-CZ" sz="5400" dirty="0" err="1" smtClean="0">
                <a:solidFill>
                  <a:srgbClr val="00B050"/>
                </a:solidFill>
              </a:rPr>
              <a:t>Our</a:t>
            </a:r>
            <a:r>
              <a:rPr lang="cs-CZ" sz="5400" dirty="0" smtClean="0">
                <a:solidFill>
                  <a:srgbClr val="00B050"/>
                </a:solidFill>
              </a:rPr>
              <a:t> </a:t>
            </a:r>
            <a:r>
              <a:rPr lang="cs-CZ" sz="5400" dirty="0" err="1" smtClean="0">
                <a:solidFill>
                  <a:srgbClr val="00B050"/>
                </a:solidFill>
              </a:rPr>
              <a:t>tasks</a:t>
            </a:r>
            <a:r>
              <a:rPr lang="cs-CZ" sz="5400" dirty="0" smtClean="0">
                <a:solidFill>
                  <a:srgbClr val="00B050"/>
                </a:solidFill>
              </a:rPr>
              <a:t>:</a:t>
            </a:r>
            <a:endParaRPr lang="cs-CZ" sz="5400" dirty="0">
              <a:solidFill>
                <a:srgbClr val="00B050"/>
              </a:solidFill>
            </a:endParaRPr>
          </a:p>
        </p:txBody>
      </p:sp>
      <p:sp>
        <p:nvSpPr>
          <p:cNvPr id="3" name="Zástupný symbol pro obsah 2"/>
          <p:cNvSpPr>
            <a:spLocks noGrp="1"/>
          </p:cNvSpPr>
          <p:nvPr>
            <p:ph idx="1"/>
          </p:nvPr>
        </p:nvSpPr>
        <p:spPr>
          <a:xfrm>
            <a:off x="1" y="836024"/>
            <a:ext cx="11665130" cy="6178730"/>
          </a:xfrm>
        </p:spPr>
        <p:txBody>
          <a:bodyPr>
            <a:normAutofit/>
          </a:bodyPr>
          <a:lstStyle/>
          <a:p>
            <a:r>
              <a:rPr lang="en-US" sz="5400" b="1" dirty="0">
                <a:solidFill>
                  <a:schemeClr val="tx1"/>
                </a:solidFill>
              </a:rPr>
              <a:t>Creating a project logo</a:t>
            </a:r>
          </a:p>
          <a:p>
            <a:r>
              <a:rPr lang="en-US" sz="5400" b="1" dirty="0">
                <a:solidFill>
                  <a:schemeClr val="tx1"/>
                </a:solidFill>
              </a:rPr>
              <a:t>Creation of web and </a:t>
            </a:r>
            <a:r>
              <a:rPr lang="en-US" sz="5400" b="1" dirty="0" err="1">
                <a:solidFill>
                  <a:schemeClr val="tx1"/>
                </a:solidFill>
              </a:rPr>
              <a:t>facebook</a:t>
            </a:r>
            <a:r>
              <a:rPr lang="en-US" sz="5400" b="1" dirty="0">
                <a:solidFill>
                  <a:schemeClr val="tx1"/>
                </a:solidFill>
              </a:rPr>
              <a:t> pages of the project</a:t>
            </a:r>
          </a:p>
          <a:p>
            <a:r>
              <a:rPr lang="en-US" sz="5400" b="1" dirty="0">
                <a:solidFill>
                  <a:schemeClr val="tx1"/>
                </a:solidFill>
              </a:rPr>
              <a:t>Questionnaires for students of all schools concerning the project and the countries involved</a:t>
            </a:r>
            <a:endParaRPr lang="cs-CZ" sz="5400" b="1" dirty="0" smtClean="0">
              <a:solidFill>
                <a:schemeClr val="tx1"/>
              </a:solidFill>
            </a:endParaRPr>
          </a:p>
        </p:txBody>
      </p:sp>
    </p:spTree>
    <p:extLst>
      <p:ext uri="{BB962C8B-B14F-4D97-AF65-F5344CB8AC3E}">
        <p14:creationId xmlns:p14="http://schemas.microsoft.com/office/powerpoint/2010/main" val="311303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56754"/>
            <a:ext cx="8596668" cy="535577"/>
          </a:xfrm>
        </p:spPr>
        <p:txBody>
          <a:bodyPr>
            <a:normAutofit fontScale="90000"/>
          </a:bodyPr>
          <a:lstStyle/>
          <a:p>
            <a:r>
              <a:rPr lang="cs-CZ" dirty="0" err="1" smtClean="0"/>
              <a:t>Our</a:t>
            </a:r>
            <a:r>
              <a:rPr lang="cs-CZ" dirty="0" smtClean="0"/>
              <a:t> </a:t>
            </a:r>
            <a:r>
              <a:rPr lang="cs-CZ" dirty="0" err="1" smtClean="0"/>
              <a:t>tasks</a:t>
            </a:r>
            <a:r>
              <a:rPr lang="cs-CZ" dirty="0" smtClean="0"/>
              <a:t>:</a:t>
            </a:r>
            <a:endParaRPr lang="cs-CZ" dirty="0"/>
          </a:p>
        </p:txBody>
      </p:sp>
      <p:sp>
        <p:nvSpPr>
          <p:cNvPr id="3" name="Zástupný symbol pro obsah 2"/>
          <p:cNvSpPr>
            <a:spLocks noGrp="1"/>
          </p:cNvSpPr>
          <p:nvPr>
            <p:ph idx="1"/>
          </p:nvPr>
        </p:nvSpPr>
        <p:spPr>
          <a:xfrm>
            <a:off x="677334" y="692331"/>
            <a:ext cx="10138712" cy="5349031"/>
          </a:xfrm>
        </p:spPr>
        <p:txBody>
          <a:bodyPr>
            <a:noAutofit/>
          </a:bodyPr>
          <a:lstStyle/>
          <a:p>
            <a:r>
              <a:rPr lang="en-US" sz="3600" dirty="0" smtClean="0"/>
              <a:t>Work</a:t>
            </a:r>
            <a:r>
              <a:rPr lang="cs-CZ" sz="3600" dirty="0" err="1" smtClean="0"/>
              <a:t>ing</a:t>
            </a:r>
            <a:r>
              <a:rPr lang="en-US" sz="3600" dirty="0" smtClean="0"/>
              <a:t> </a:t>
            </a:r>
            <a:r>
              <a:rPr lang="en-US" sz="3600" dirty="0"/>
              <a:t>with </a:t>
            </a:r>
            <a:r>
              <a:rPr lang="en-US" sz="3600" dirty="0" err="1"/>
              <a:t>etwinning</a:t>
            </a:r>
            <a:r>
              <a:rPr lang="en-US" sz="3600" dirty="0"/>
              <a:t> </a:t>
            </a:r>
            <a:r>
              <a:rPr lang="cs-CZ" sz="3600" dirty="0" smtClean="0"/>
              <a:t>on </a:t>
            </a:r>
            <a:r>
              <a:rPr lang="cs-CZ" sz="3600" dirty="0" err="1" smtClean="0"/>
              <a:t>the</a:t>
            </a:r>
            <a:r>
              <a:rPr lang="cs-CZ" sz="3600" dirty="0" smtClean="0"/>
              <a:t> </a:t>
            </a:r>
            <a:r>
              <a:rPr lang="en-US" sz="3600" dirty="0" smtClean="0"/>
              <a:t>project</a:t>
            </a:r>
            <a:endParaRPr lang="en-US" sz="3600" dirty="0"/>
          </a:p>
          <a:p>
            <a:r>
              <a:rPr lang="en-US" sz="3600" dirty="0"/>
              <a:t>Project Days at Schools - Mapping School Environment, European Parliament Elections, Getting Acquainted with Schools and Work in the Environment, International Project Days</a:t>
            </a:r>
          </a:p>
          <a:p>
            <a:r>
              <a:rPr lang="en-US" sz="3600" dirty="0"/>
              <a:t>Establishment of a Constitution for further parliamentary activities</a:t>
            </a:r>
            <a:endParaRPr lang="cs-CZ" sz="3600" dirty="0"/>
          </a:p>
          <a:p>
            <a:endParaRPr lang="cs-CZ" sz="3600" dirty="0"/>
          </a:p>
        </p:txBody>
      </p:sp>
    </p:spTree>
    <p:extLst>
      <p:ext uri="{BB962C8B-B14F-4D97-AF65-F5344CB8AC3E}">
        <p14:creationId xmlns:p14="http://schemas.microsoft.com/office/powerpoint/2010/main" val="376024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0"/>
            <a:ext cx="11652069" cy="1045029"/>
          </a:xfrm>
        </p:spPr>
        <p:txBody>
          <a:bodyPr>
            <a:normAutofit fontScale="90000"/>
          </a:bodyPr>
          <a:lstStyle/>
          <a:p>
            <a:r>
              <a:rPr lang="cs-CZ" dirty="0" smtClean="0"/>
              <a:t>Základní škola Za Alejí – Czech Republic (Uherské Hradiště)</a:t>
            </a:r>
            <a:endParaRPr lang="cs-CZ" dirty="0"/>
          </a:p>
        </p:txBody>
      </p:sp>
      <p:sp>
        <p:nvSpPr>
          <p:cNvPr id="3" name="Zástupný symbol pro obsah 2"/>
          <p:cNvSpPr>
            <a:spLocks noGrp="1"/>
          </p:cNvSpPr>
          <p:nvPr>
            <p:ph idx="1"/>
          </p:nvPr>
        </p:nvSpPr>
        <p:spPr>
          <a:xfrm>
            <a:off x="130629" y="587829"/>
            <a:ext cx="11521439" cy="6270171"/>
          </a:xfrm>
        </p:spPr>
        <p:txBody>
          <a:bodyPr/>
          <a:lstStyle/>
          <a:p>
            <a:r>
              <a:rPr lang="en-US" dirty="0"/>
              <a:t>The primary and lower secondary </a:t>
            </a:r>
            <a:r>
              <a:rPr lang="en-US" dirty="0" smtClean="0"/>
              <a:t>school</a:t>
            </a:r>
            <a:r>
              <a:rPr lang="cs-CZ" dirty="0" smtClean="0"/>
              <a:t>. </a:t>
            </a:r>
            <a:r>
              <a:rPr lang="en-US" dirty="0" smtClean="0"/>
              <a:t>The </a:t>
            </a:r>
            <a:r>
              <a:rPr lang="en-US" dirty="0"/>
              <a:t>school has been refurbished in recent years and is equipped with modern </a:t>
            </a:r>
            <a:r>
              <a:rPr lang="en-US" dirty="0" smtClean="0"/>
              <a:t>classrooms.</a:t>
            </a:r>
            <a:r>
              <a:rPr lang="cs-CZ" dirty="0" smtClean="0"/>
              <a:t> </a:t>
            </a:r>
            <a:r>
              <a:rPr lang="cs-CZ" dirty="0" err="1" smtClean="0"/>
              <a:t>The</a:t>
            </a:r>
            <a:r>
              <a:rPr lang="cs-CZ" dirty="0" smtClean="0"/>
              <a:t> </a:t>
            </a:r>
            <a:r>
              <a:rPr lang="en-US" dirty="0" smtClean="0"/>
              <a:t>school </a:t>
            </a:r>
            <a:r>
              <a:rPr lang="en-US" dirty="0"/>
              <a:t>curriculum is called Activity, Creativity and Cooperation. In the school year 2013/2014 the first Montessori class was opened. In our school we have 550 students that start at the age of 6 till 15 years. In our school we have 40 teachers and 12 assistants</a:t>
            </a:r>
            <a:r>
              <a:rPr lang="en-US" dirty="0" smtClean="0"/>
              <a:t>. </a:t>
            </a:r>
            <a:r>
              <a:rPr lang="en-US" dirty="0"/>
              <a:t>At school we have a well-functioning Student </a:t>
            </a:r>
            <a:r>
              <a:rPr lang="en-US" dirty="0" smtClean="0"/>
              <a:t>Parliament, </a:t>
            </a:r>
            <a:r>
              <a:rPr lang="en-US" dirty="0"/>
              <a:t>from which other schools are inspired</a:t>
            </a:r>
            <a:r>
              <a:rPr lang="en-US" dirty="0" smtClean="0"/>
              <a:t>.</a:t>
            </a:r>
            <a:r>
              <a:rPr lang="cs-CZ" dirty="0" smtClean="0"/>
              <a:t> </a:t>
            </a:r>
            <a:r>
              <a:rPr lang="cs-CZ" dirty="0" err="1" smtClean="0"/>
              <a:t>The</a:t>
            </a:r>
            <a:r>
              <a:rPr lang="cs-CZ" dirty="0" smtClean="0"/>
              <a:t> Student </a:t>
            </a:r>
            <a:r>
              <a:rPr lang="cs-CZ" dirty="0" err="1" smtClean="0"/>
              <a:t>Parliament</a:t>
            </a:r>
            <a:r>
              <a:rPr lang="cs-CZ" dirty="0" smtClean="0"/>
              <a:t> </a:t>
            </a:r>
            <a:r>
              <a:rPr lang="cs-CZ" dirty="0" err="1" smtClean="0"/>
              <a:t>is</a:t>
            </a:r>
            <a:r>
              <a:rPr lang="cs-CZ" dirty="0" smtClean="0"/>
              <a:t> </a:t>
            </a:r>
            <a:r>
              <a:rPr lang="cs-CZ" dirty="0" err="1" smtClean="0"/>
              <a:t>Coordinator</a:t>
            </a:r>
            <a:r>
              <a:rPr lang="cs-CZ" dirty="0" smtClean="0"/>
              <a:t> </a:t>
            </a:r>
            <a:r>
              <a:rPr lang="cs-CZ" dirty="0" err="1" smtClean="0"/>
              <a:t>for</a:t>
            </a:r>
            <a:r>
              <a:rPr lang="cs-CZ" dirty="0" smtClean="0"/>
              <a:t> </a:t>
            </a:r>
            <a:r>
              <a:rPr lang="cs-CZ" dirty="0" err="1" smtClean="0"/>
              <a:t>Student´s</a:t>
            </a:r>
            <a:r>
              <a:rPr lang="cs-CZ" dirty="0" smtClean="0"/>
              <a:t> </a:t>
            </a:r>
            <a:r>
              <a:rPr lang="cs-CZ" dirty="0" err="1" smtClean="0"/>
              <a:t>Parliament</a:t>
            </a:r>
            <a:r>
              <a:rPr lang="cs-CZ" dirty="0" smtClean="0"/>
              <a:t> in </a:t>
            </a:r>
            <a:r>
              <a:rPr lang="cs-CZ" dirty="0" err="1" smtClean="0"/>
              <a:t>the</a:t>
            </a:r>
            <a:r>
              <a:rPr lang="cs-CZ" dirty="0" smtClean="0"/>
              <a:t> Czech Republic.</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40" y="2937509"/>
            <a:ext cx="5345402" cy="3424101"/>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033" y="3037931"/>
            <a:ext cx="5055327" cy="3364090"/>
          </a:xfrm>
          <a:prstGeom prst="rect">
            <a:avLst/>
          </a:prstGeom>
        </p:spPr>
      </p:pic>
    </p:spTree>
    <p:extLst>
      <p:ext uri="{BB962C8B-B14F-4D97-AF65-F5344CB8AC3E}">
        <p14:creationId xmlns:p14="http://schemas.microsoft.com/office/powerpoint/2010/main" val="402864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56606"/>
          </a:xfrm>
        </p:spPr>
        <p:txBody>
          <a:bodyPr>
            <a:normAutofit fontScale="90000"/>
          </a:bodyPr>
          <a:lstStyle/>
          <a:p>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445" y="609600"/>
            <a:ext cx="4092991" cy="2713831"/>
          </a:xfr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635" y="559645"/>
            <a:ext cx="4168332" cy="2763786"/>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25" y="3743501"/>
            <a:ext cx="3708585" cy="2777859"/>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4402" y="3654986"/>
            <a:ext cx="3944927" cy="2954887"/>
          </a:xfrm>
          <a:prstGeom prst="rect">
            <a:avLst/>
          </a:prstGeom>
        </p:spPr>
      </p:pic>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8488" y="389028"/>
            <a:ext cx="3498430" cy="2328046"/>
          </a:xfrm>
          <a:prstGeom prst="rect">
            <a:avLst/>
          </a:prstGeom>
        </p:spPr>
      </p:pic>
      <p:pic>
        <p:nvPicPr>
          <p:cNvPr id="10" name="Obráze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7794" y="3373387"/>
            <a:ext cx="3536155" cy="2609402"/>
          </a:xfrm>
          <a:prstGeom prst="rect">
            <a:avLst/>
          </a:prstGeom>
        </p:spPr>
      </p:pic>
    </p:spTree>
    <p:extLst>
      <p:ext uri="{BB962C8B-B14F-4D97-AF65-F5344CB8AC3E}">
        <p14:creationId xmlns:p14="http://schemas.microsoft.com/office/powerpoint/2010/main" val="2530110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1999" cy="613954"/>
          </a:xfrm>
        </p:spPr>
        <p:txBody>
          <a:bodyPr>
            <a:normAutofit fontScale="90000"/>
          </a:bodyPr>
          <a:lstStyle/>
          <a:p>
            <a:r>
              <a:rPr lang="cs-CZ" b="1" dirty="0" err="1"/>
              <a:t>Colegio</a:t>
            </a:r>
            <a:r>
              <a:rPr lang="cs-CZ" b="1" dirty="0"/>
              <a:t> </a:t>
            </a:r>
            <a:r>
              <a:rPr lang="cs-CZ" b="1" dirty="0" err="1"/>
              <a:t>Nuestra</a:t>
            </a:r>
            <a:r>
              <a:rPr lang="cs-CZ" b="1" dirty="0"/>
              <a:t> Seňora </a:t>
            </a:r>
            <a:r>
              <a:rPr lang="cs-CZ" b="1" dirty="0" err="1"/>
              <a:t>del</a:t>
            </a:r>
            <a:r>
              <a:rPr lang="cs-CZ" b="1" dirty="0"/>
              <a:t> </a:t>
            </a:r>
            <a:r>
              <a:rPr lang="cs-CZ" b="1" dirty="0" smtClean="0"/>
              <a:t>Rosario – SPAIN (</a:t>
            </a:r>
            <a:r>
              <a:rPr lang="cs-CZ" b="1" dirty="0" err="1" smtClean="0"/>
              <a:t>Paterna</a:t>
            </a:r>
            <a:r>
              <a:rPr lang="cs-CZ" b="1" dirty="0" smtClean="0"/>
              <a:t> – </a:t>
            </a:r>
            <a:r>
              <a:rPr lang="cs-CZ" b="1" dirty="0" err="1" smtClean="0"/>
              <a:t>Valencia</a:t>
            </a:r>
            <a:r>
              <a:rPr lang="cs-CZ" b="1" dirty="0" smtClean="0"/>
              <a:t>)</a:t>
            </a:r>
            <a:endParaRPr lang="cs-CZ" dirty="0"/>
          </a:p>
        </p:txBody>
      </p:sp>
      <p:sp>
        <p:nvSpPr>
          <p:cNvPr id="3" name="Zástupný symbol pro obsah 2"/>
          <p:cNvSpPr>
            <a:spLocks noGrp="1"/>
          </p:cNvSpPr>
          <p:nvPr>
            <p:ph idx="1"/>
          </p:nvPr>
        </p:nvSpPr>
        <p:spPr>
          <a:xfrm>
            <a:off x="-1" y="613954"/>
            <a:ext cx="12191999" cy="6126479"/>
          </a:xfrm>
        </p:spPr>
        <p:txBody>
          <a:bodyPr/>
          <a:lstStyle/>
          <a:p>
            <a:r>
              <a:rPr lang="cs-CZ" dirty="0" err="1" smtClean="0"/>
              <a:t>The</a:t>
            </a:r>
            <a:r>
              <a:rPr lang="cs-CZ" dirty="0" smtClean="0"/>
              <a:t> </a:t>
            </a:r>
            <a:r>
              <a:rPr lang="en-US" dirty="0" smtClean="0"/>
              <a:t>private </a:t>
            </a:r>
            <a:r>
              <a:rPr lang="en-US" dirty="0"/>
              <a:t>school that receives funds from the government. </a:t>
            </a:r>
            <a:r>
              <a:rPr lang="en-US" dirty="0" smtClean="0"/>
              <a:t>In</a:t>
            </a:r>
            <a:r>
              <a:rPr lang="cs-CZ" dirty="0" smtClean="0"/>
              <a:t> </a:t>
            </a:r>
            <a:r>
              <a:rPr lang="cs-CZ" dirty="0" err="1" smtClean="0"/>
              <a:t>the</a:t>
            </a:r>
            <a:r>
              <a:rPr lang="en-US" dirty="0" smtClean="0"/>
              <a:t> </a:t>
            </a:r>
            <a:r>
              <a:rPr lang="en-US" dirty="0"/>
              <a:t>school </a:t>
            </a:r>
            <a:r>
              <a:rPr lang="cs-CZ" dirty="0" err="1" smtClean="0"/>
              <a:t>they</a:t>
            </a:r>
            <a:r>
              <a:rPr lang="en-US" dirty="0" smtClean="0"/>
              <a:t> </a:t>
            </a:r>
            <a:r>
              <a:rPr lang="en-US" dirty="0"/>
              <a:t>have 707 students that start at the age of 3 (Kindergarten) till 16 years, the end of Secondary. In </a:t>
            </a:r>
            <a:r>
              <a:rPr lang="cs-CZ" dirty="0" err="1" smtClean="0"/>
              <a:t>the</a:t>
            </a:r>
            <a:r>
              <a:rPr lang="en-US" dirty="0" smtClean="0"/>
              <a:t> </a:t>
            </a:r>
            <a:r>
              <a:rPr lang="en-US" dirty="0"/>
              <a:t>school we have 108 employees</a:t>
            </a:r>
            <a:r>
              <a:rPr lang="en-US" dirty="0" smtClean="0"/>
              <a:t>.</a:t>
            </a:r>
            <a:endParaRPr lang="cs-CZ" dirty="0" smtClean="0"/>
          </a:p>
          <a:p>
            <a:r>
              <a:rPr lang="en-US" dirty="0"/>
              <a:t>The staff of our school is very young, what implies a lot of enthusiasm and energy in order to develop all these kind of projects. At the same time, some people of the staff has a lot of experience in exchanges in Europe and America, taking part in the past in a Comenius called: Bridges not walls, with six European countries</a:t>
            </a:r>
            <a:r>
              <a:rPr lang="en-US" dirty="0" smtClean="0"/>
              <a:t>.</a:t>
            </a:r>
            <a:endParaRPr lang="cs-CZ" dirty="0" smtClean="0"/>
          </a:p>
          <a:p>
            <a:r>
              <a:rPr lang="cs-CZ" dirty="0" err="1" smtClean="0"/>
              <a:t>They</a:t>
            </a:r>
            <a:r>
              <a:rPr lang="en-US" dirty="0" smtClean="0"/>
              <a:t> </a:t>
            </a:r>
            <a:r>
              <a:rPr lang="en-US" dirty="0"/>
              <a:t>are interested in this project because </a:t>
            </a:r>
            <a:r>
              <a:rPr lang="cs-CZ" dirty="0" err="1" smtClean="0"/>
              <a:t>they</a:t>
            </a:r>
            <a:r>
              <a:rPr lang="en-US" dirty="0" smtClean="0"/>
              <a:t> </a:t>
            </a:r>
            <a:r>
              <a:rPr lang="en-US" dirty="0"/>
              <a:t>want to learn from other parliaments from different countries and this will help </a:t>
            </a:r>
            <a:r>
              <a:rPr lang="cs-CZ" dirty="0" err="1" smtClean="0"/>
              <a:t>them</a:t>
            </a:r>
            <a:r>
              <a:rPr lang="en-US" dirty="0" smtClean="0"/>
              <a:t> </a:t>
            </a:r>
            <a:r>
              <a:rPr lang="en-US" dirty="0"/>
              <a:t>to establish a functional parliament at </a:t>
            </a:r>
            <a:r>
              <a:rPr lang="cs-CZ" dirty="0" err="1" smtClean="0"/>
              <a:t>their</a:t>
            </a:r>
            <a:r>
              <a:rPr lang="en-US" dirty="0" smtClean="0"/>
              <a:t> </a:t>
            </a:r>
            <a:r>
              <a:rPr lang="en-US" dirty="0"/>
              <a:t>school.</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59" y="3062014"/>
            <a:ext cx="3345915" cy="2528889"/>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275" y="2905331"/>
            <a:ext cx="3863203" cy="2685572"/>
          </a:xfrm>
          <a:prstGeom prst="rect">
            <a:avLst/>
          </a:prstGeom>
        </p:spPr>
      </p:pic>
    </p:spTree>
    <p:extLst>
      <p:ext uri="{BB962C8B-B14F-4D97-AF65-F5344CB8AC3E}">
        <p14:creationId xmlns:p14="http://schemas.microsoft.com/office/powerpoint/2010/main" val="381912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10752666" cy="1320800"/>
          </a:xfrm>
        </p:spPr>
        <p:txBody>
          <a:bodyPr>
            <a:normAutofit/>
          </a:bodyPr>
          <a:lstStyle/>
          <a:p>
            <a:endParaRPr lang="cs-CZ" b="1" dirty="0">
              <a:solidFill>
                <a:schemeClr val="tx1"/>
              </a:solidFill>
            </a:endParaRPr>
          </a:p>
        </p:txBody>
      </p:sp>
      <p:pic>
        <p:nvPicPr>
          <p:cNvPr id="4" name="Zástupný symbol pro obsah 3"/>
          <p:cNvPicPr>
            <a:picLocks noGrp="1" noChangeAspect="1"/>
          </p:cNvPicPr>
          <p:nvPr>
            <p:ph idx="1"/>
          </p:nvPr>
        </p:nvPicPr>
        <p:blipFill>
          <a:blip r:embed="rId2"/>
          <a:stretch>
            <a:fillRect/>
          </a:stretch>
        </p:blipFill>
        <p:spPr>
          <a:xfrm>
            <a:off x="469063" y="3607799"/>
            <a:ext cx="6218459" cy="3834716"/>
          </a:xfrm>
          <a:prstGeom prst="rect">
            <a:avLst/>
          </a:prstGeom>
        </p:spPr>
      </p:pic>
      <p:pic>
        <p:nvPicPr>
          <p:cNvPr id="5" name="Obrázek 4"/>
          <p:cNvPicPr>
            <a:picLocks noChangeAspect="1"/>
          </p:cNvPicPr>
          <p:nvPr/>
        </p:nvPicPr>
        <p:blipFill>
          <a:blip r:embed="rId3"/>
          <a:stretch>
            <a:fillRect/>
          </a:stretch>
        </p:blipFill>
        <p:spPr>
          <a:xfrm>
            <a:off x="5770076" y="430895"/>
            <a:ext cx="5145470" cy="4115157"/>
          </a:xfrm>
          <a:prstGeom prst="rect">
            <a:avLst/>
          </a:prstGeom>
        </p:spPr>
      </p:pic>
    </p:spTree>
    <p:extLst>
      <p:ext uri="{BB962C8B-B14F-4D97-AF65-F5344CB8AC3E}">
        <p14:creationId xmlns:p14="http://schemas.microsoft.com/office/powerpoint/2010/main" val="149774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1704320" cy="862149"/>
          </a:xfrm>
        </p:spPr>
        <p:txBody>
          <a:bodyPr>
            <a:normAutofit/>
          </a:bodyPr>
          <a:lstStyle/>
          <a:p>
            <a:r>
              <a:rPr lang="cs-CZ" b="1" dirty="0" err="1" smtClean="0">
                <a:solidFill>
                  <a:srgbClr val="00B050"/>
                </a:solidFill>
              </a:rPr>
              <a:t>Pumpuru</a:t>
            </a:r>
            <a:r>
              <a:rPr lang="cs-CZ" b="1" dirty="0" smtClean="0">
                <a:solidFill>
                  <a:srgbClr val="00B050"/>
                </a:solidFill>
              </a:rPr>
              <a:t> </a:t>
            </a:r>
            <a:r>
              <a:rPr lang="cs-CZ" b="1" dirty="0" err="1" smtClean="0">
                <a:solidFill>
                  <a:srgbClr val="00B050"/>
                </a:solidFill>
              </a:rPr>
              <a:t>vidusskola</a:t>
            </a:r>
            <a:r>
              <a:rPr lang="cs-CZ" b="1" dirty="0" smtClean="0">
                <a:solidFill>
                  <a:srgbClr val="00B050"/>
                </a:solidFill>
              </a:rPr>
              <a:t> – </a:t>
            </a:r>
            <a:r>
              <a:rPr lang="cs-CZ" b="1" dirty="0" err="1" smtClean="0">
                <a:solidFill>
                  <a:srgbClr val="00B050"/>
                </a:solidFill>
              </a:rPr>
              <a:t>Latvia</a:t>
            </a:r>
            <a:r>
              <a:rPr lang="cs-CZ" b="1" dirty="0" smtClean="0">
                <a:solidFill>
                  <a:srgbClr val="00B050"/>
                </a:solidFill>
              </a:rPr>
              <a:t> - </a:t>
            </a:r>
            <a:r>
              <a:rPr lang="cs-CZ" b="1" dirty="0" err="1" smtClean="0">
                <a:solidFill>
                  <a:srgbClr val="00B050"/>
                </a:solidFill>
              </a:rPr>
              <a:t>Jürmala</a:t>
            </a:r>
            <a:endParaRPr lang="cs-CZ" b="1" dirty="0">
              <a:solidFill>
                <a:srgbClr val="00B050"/>
              </a:solidFill>
            </a:endParaRPr>
          </a:p>
        </p:txBody>
      </p:sp>
      <p:sp>
        <p:nvSpPr>
          <p:cNvPr id="3" name="Zástupný symbol pro obsah 2"/>
          <p:cNvSpPr>
            <a:spLocks noGrp="1"/>
          </p:cNvSpPr>
          <p:nvPr>
            <p:ph idx="1"/>
          </p:nvPr>
        </p:nvSpPr>
        <p:spPr>
          <a:xfrm>
            <a:off x="0" y="744583"/>
            <a:ext cx="12192000" cy="5296779"/>
          </a:xfrm>
        </p:spPr>
        <p:txBody>
          <a:bodyPr>
            <a:normAutofit/>
          </a:bodyPr>
          <a:lstStyle/>
          <a:p>
            <a:r>
              <a:rPr lang="en-US" dirty="0" err="1" smtClean="0"/>
              <a:t>Pumpuri</a:t>
            </a:r>
            <a:r>
              <a:rPr lang="en-US" dirty="0" smtClean="0"/>
              <a:t> Secondary School is located in </a:t>
            </a:r>
            <a:r>
              <a:rPr lang="en-US" dirty="0" err="1" smtClean="0"/>
              <a:t>Jurmala</a:t>
            </a:r>
            <a:r>
              <a:rPr lang="en-US" dirty="0" smtClean="0"/>
              <a:t>, about 30 km from capital city of Latvia. There are 682 students and 54 teachers in </a:t>
            </a:r>
            <a:r>
              <a:rPr lang="en-US" dirty="0" err="1" smtClean="0"/>
              <a:t>Pumpuri</a:t>
            </a:r>
            <a:r>
              <a:rPr lang="en-US" dirty="0" smtClean="0"/>
              <a:t> Secondary school. Age of pupils from 5 to 19 years. The school offers 5 educational programs: pre-school, primary education, secondary education, general secondary education with mathematics, natural sciences and technical direction and general secondary education professionally oriented program - police </a:t>
            </a:r>
            <a:r>
              <a:rPr lang="en-US" dirty="0"/>
              <a:t>assistant. School social life is organized by Student Parliament, such as "active projects</a:t>
            </a:r>
            <a:r>
              <a:rPr lang="en-US" dirty="0" smtClean="0"/>
              <a:t>".</a:t>
            </a:r>
            <a:r>
              <a:rPr lang="cs-CZ" dirty="0" smtClean="0"/>
              <a:t> </a:t>
            </a:r>
            <a:r>
              <a:rPr lang="en-US" dirty="0"/>
              <a:t>In the project, </a:t>
            </a:r>
            <a:r>
              <a:rPr lang="cs-CZ" dirty="0" err="1"/>
              <a:t>t</a:t>
            </a:r>
            <a:r>
              <a:rPr lang="cs-CZ" dirty="0" err="1" smtClean="0"/>
              <a:t>hey</a:t>
            </a:r>
            <a:r>
              <a:rPr lang="cs-CZ" dirty="0" smtClean="0"/>
              <a:t> </a:t>
            </a:r>
            <a:r>
              <a:rPr lang="en-US" dirty="0" smtClean="0"/>
              <a:t>want </a:t>
            </a:r>
            <a:r>
              <a:rPr lang="en-US" dirty="0"/>
              <a:t>to inspire working parliaments in Europe and strengthen pupils' involvement in the school.</a:t>
            </a:r>
            <a:endParaRPr lang="cs-CZ" b="1" dirty="0">
              <a:solidFill>
                <a:schemeClr val="tx1"/>
              </a:solidFill>
            </a:endParaRPr>
          </a:p>
          <a:p>
            <a:endParaRPr lang="cs-CZ" sz="4800" b="1" dirty="0">
              <a:solidFill>
                <a:schemeClr val="tx1"/>
              </a:solidFill>
            </a:endParaRPr>
          </a:p>
          <a:p>
            <a:endParaRPr lang="cs-CZ" sz="4800" b="1" dirty="0">
              <a:solidFill>
                <a:schemeClr val="tx1"/>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51810"/>
            <a:ext cx="4333701" cy="2892062"/>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469" y="2967301"/>
            <a:ext cx="4336867" cy="2793419"/>
          </a:xfrm>
          <a:prstGeom prst="rect">
            <a:avLst/>
          </a:prstGeom>
        </p:spPr>
      </p:pic>
    </p:spTree>
    <p:extLst>
      <p:ext uri="{BB962C8B-B14F-4D97-AF65-F5344CB8AC3E}">
        <p14:creationId xmlns:p14="http://schemas.microsoft.com/office/powerpoint/2010/main" val="2396661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56606"/>
          </a:xfrm>
        </p:spPr>
        <p:txBody>
          <a:bodyPr>
            <a:normAutofit fontScale="90000"/>
          </a:bodyPr>
          <a:lstStyle/>
          <a:p>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770892" cy="3174812"/>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676" y="-222068"/>
            <a:ext cx="5909892" cy="395224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3" y="3251148"/>
            <a:ext cx="5420133" cy="3606852"/>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5660" y="3463964"/>
            <a:ext cx="5495925" cy="4124325"/>
          </a:xfrm>
          <a:prstGeom prst="rect">
            <a:avLst/>
          </a:prstGeom>
        </p:spPr>
      </p:pic>
    </p:spTree>
    <p:extLst>
      <p:ext uri="{BB962C8B-B14F-4D97-AF65-F5344CB8AC3E}">
        <p14:creationId xmlns:p14="http://schemas.microsoft.com/office/powerpoint/2010/main" val="322189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91440"/>
            <a:ext cx="12030891" cy="809897"/>
          </a:xfrm>
        </p:spPr>
        <p:txBody>
          <a:bodyPr>
            <a:noAutofit/>
          </a:bodyPr>
          <a:lstStyle/>
          <a:p>
            <a:r>
              <a:rPr lang="cs-CZ" b="1" dirty="0" err="1" smtClean="0">
                <a:solidFill>
                  <a:srgbClr val="00B050"/>
                </a:solidFill>
              </a:rPr>
              <a:t>Bodnant</a:t>
            </a:r>
            <a:r>
              <a:rPr lang="cs-CZ" b="1" dirty="0" smtClean="0">
                <a:solidFill>
                  <a:srgbClr val="00B050"/>
                </a:solidFill>
              </a:rPr>
              <a:t> </a:t>
            </a:r>
            <a:r>
              <a:rPr lang="cs-CZ" b="1" dirty="0" err="1" smtClean="0">
                <a:solidFill>
                  <a:srgbClr val="00B050"/>
                </a:solidFill>
              </a:rPr>
              <a:t>Community</a:t>
            </a:r>
            <a:r>
              <a:rPr lang="cs-CZ" b="1" dirty="0" smtClean="0">
                <a:solidFill>
                  <a:srgbClr val="00B050"/>
                </a:solidFill>
              </a:rPr>
              <a:t> </a:t>
            </a:r>
            <a:r>
              <a:rPr lang="cs-CZ" b="1" dirty="0" err="1" smtClean="0">
                <a:solidFill>
                  <a:srgbClr val="00B050"/>
                </a:solidFill>
              </a:rPr>
              <a:t>School</a:t>
            </a:r>
            <a:r>
              <a:rPr lang="cs-CZ" b="1" dirty="0" smtClean="0">
                <a:solidFill>
                  <a:srgbClr val="00B050"/>
                </a:solidFill>
              </a:rPr>
              <a:t> – </a:t>
            </a:r>
            <a:r>
              <a:rPr lang="cs-CZ" b="1" dirty="0" err="1" smtClean="0">
                <a:solidFill>
                  <a:srgbClr val="00B050"/>
                </a:solidFill>
              </a:rPr>
              <a:t>Prestatyn</a:t>
            </a:r>
            <a:r>
              <a:rPr lang="cs-CZ" b="1" dirty="0" smtClean="0">
                <a:solidFill>
                  <a:srgbClr val="00B050"/>
                </a:solidFill>
              </a:rPr>
              <a:t> – UK (Wales)</a:t>
            </a:r>
            <a:endParaRPr lang="cs-CZ" b="1" dirty="0">
              <a:solidFill>
                <a:srgbClr val="00B050"/>
              </a:solidFill>
            </a:endParaRPr>
          </a:p>
        </p:txBody>
      </p:sp>
      <p:sp>
        <p:nvSpPr>
          <p:cNvPr id="3" name="Zástupný symbol pro obsah 2"/>
          <p:cNvSpPr>
            <a:spLocks noGrp="1"/>
          </p:cNvSpPr>
          <p:nvPr>
            <p:ph idx="1"/>
          </p:nvPr>
        </p:nvSpPr>
        <p:spPr>
          <a:xfrm>
            <a:off x="0" y="666207"/>
            <a:ext cx="12192000" cy="6191794"/>
          </a:xfrm>
        </p:spPr>
        <p:txBody>
          <a:bodyPr>
            <a:normAutofit/>
          </a:bodyPr>
          <a:lstStyle/>
          <a:p>
            <a:r>
              <a:rPr lang="en-US" dirty="0" err="1"/>
              <a:t>Bodnant</a:t>
            </a:r>
            <a:r>
              <a:rPr lang="en-US" dirty="0"/>
              <a:t> Community School is a large primary school with 400+ pupils from </a:t>
            </a:r>
            <a:r>
              <a:rPr lang="cs-CZ" dirty="0"/>
              <a:t>3</a:t>
            </a:r>
            <a:r>
              <a:rPr lang="en-US" dirty="0" smtClean="0"/>
              <a:t> </a:t>
            </a:r>
            <a:r>
              <a:rPr lang="en-US" dirty="0"/>
              <a:t>years </a:t>
            </a:r>
            <a:r>
              <a:rPr lang="en-US" dirty="0" smtClean="0"/>
              <a:t>to</a:t>
            </a:r>
            <a:r>
              <a:rPr lang="cs-CZ" dirty="0" smtClean="0"/>
              <a:t> 11</a:t>
            </a:r>
            <a:r>
              <a:rPr lang="en-US" dirty="0" smtClean="0"/>
              <a:t> </a:t>
            </a:r>
            <a:r>
              <a:rPr lang="en-US" dirty="0"/>
              <a:t>years. </a:t>
            </a:r>
            <a:r>
              <a:rPr lang="cs-CZ" dirty="0" err="1" smtClean="0"/>
              <a:t>They</a:t>
            </a:r>
            <a:r>
              <a:rPr lang="cs-CZ" dirty="0" smtClean="0"/>
              <a:t> </a:t>
            </a:r>
            <a:r>
              <a:rPr lang="en-US" dirty="0" smtClean="0"/>
              <a:t>have </a:t>
            </a:r>
            <a:r>
              <a:rPr lang="en-US" dirty="0"/>
              <a:t>17 teachers and 15 support staff. They believe it is so important for </a:t>
            </a:r>
            <a:r>
              <a:rPr lang="cs-CZ" dirty="0" err="1" smtClean="0"/>
              <a:t>the</a:t>
            </a:r>
            <a:r>
              <a:rPr lang="en-US" dirty="0" smtClean="0"/>
              <a:t> </a:t>
            </a:r>
            <a:r>
              <a:rPr lang="en-US" dirty="0"/>
              <a:t>pupils to see how small the world actually is, how close </a:t>
            </a:r>
            <a:r>
              <a:rPr lang="cs-CZ" dirty="0" err="1" smtClean="0"/>
              <a:t>they</a:t>
            </a:r>
            <a:r>
              <a:rPr lang="en-US" dirty="0" smtClean="0"/>
              <a:t> </a:t>
            </a:r>
            <a:r>
              <a:rPr lang="en-US" dirty="0"/>
              <a:t>are to our European friends, and how easy it can be to share stories, experiences and friendships with each </a:t>
            </a:r>
            <a:r>
              <a:rPr lang="en-US" dirty="0" err="1"/>
              <a:t>other.Although</a:t>
            </a:r>
            <a:r>
              <a:rPr lang="en-US" dirty="0"/>
              <a:t> they teach their pupils about different countries, cultures </a:t>
            </a:r>
            <a:r>
              <a:rPr lang="en-US" dirty="0" err="1"/>
              <a:t>etc</a:t>
            </a:r>
            <a:r>
              <a:rPr lang="en-US" dirty="0"/>
              <a:t>, nothing can beat working with their peers in those other countries, either meeting them face to face or via the internet or letters. The School has Student Parliament, where the pupils are involved in School Life. Each class votes for a representative to be their class </a:t>
            </a:r>
            <a:r>
              <a:rPr lang="en-US" dirty="0" err="1"/>
              <a:t>councillor</a:t>
            </a:r>
            <a:r>
              <a:rPr lang="en-US" dirty="0"/>
              <a:t>. Then these children have weekly meetings, sometimes with </a:t>
            </a:r>
            <a:r>
              <a:rPr lang="en-US" dirty="0" err="1"/>
              <a:t>headteacher</a:t>
            </a:r>
            <a:r>
              <a:rPr lang="en-US" dirty="0"/>
              <a:t>, sometimes the </a:t>
            </a:r>
            <a:r>
              <a:rPr lang="en-US" dirty="0" err="1"/>
              <a:t>governons</a:t>
            </a:r>
            <a:r>
              <a:rPr lang="en-US" dirty="0"/>
              <a:t> on events they would like the school to do, or write to companies for equipment that the school need etc. In the project, </a:t>
            </a:r>
            <a:r>
              <a:rPr lang="cs-CZ" dirty="0" err="1" smtClean="0"/>
              <a:t>they</a:t>
            </a:r>
            <a:r>
              <a:rPr lang="en-US" dirty="0" smtClean="0"/>
              <a:t> </a:t>
            </a:r>
            <a:r>
              <a:rPr lang="en-US" dirty="0"/>
              <a:t>want to inspire working parliaments in Europe and strengthen pupils' involvement in the school.</a:t>
            </a:r>
            <a:endParaRPr lang="cs-CZ" b="1" dirty="0">
              <a:solidFill>
                <a:schemeClr val="tx1"/>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9183" y="3200401"/>
            <a:ext cx="1970541" cy="365760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054" y="4284617"/>
            <a:ext cx="3888498" cy="2019028"/>
          </a:xfrm>
          <a:prstGeom prst="rect">
            <a:avLst/>
          </a:prstGeom>
        </p:spPr>
      </p:pic>
    </p:spTree>
    <p:extLst>
      <p:ext uri="{BB962C8B-B14F-4D97-AF65-F5344CB8AC3E}">
        <p14:creationId xmlns:p14="http://schemas.microsoft.com/office/powerpoint/2010/main" val="967637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0196"/>
            <a:ext cx="4719713" cy="3539785"/>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438" y="-104503"/>
            <a:ext cx="5402537" cy="3595143"/>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8" y="3124879"/>
            <a:ext cx="5305766" cy="3537177"/>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9788" y="2840196"/>
            <a:ext cx="6191250" cy="4648200"/>
          </a:xfrm>
          <a:prstGeom prst="rect">
            <a:avLst/>
          </a:prstGeom>
        </p:spPr>
      </p:pic>
    </p:spTree>
    <p:extLst>
      <p:ext uri="{BB962C8B-B14F-4D97-AF65-F5344CB8AC3E}">
        <p14:creationId xmlns:p14="http://schemas.microsoft.com/office/powerpoint/2010/main" val="348456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609600"/>
            <a:ext cx="10357282" cy="3442855"/>
          </a:xfrm>
        </p:spPr>
      </p:pic>
    </p:spTree>
    <p:extLst>
      <p:ext uri="{BB962C8B-B14F-4D97-AF65-F5344CB8AC3E}">
        <p14:creationId xmlns:p14="http://schemas.microsoft.com/office/powerpoint/2010/main" val="1382761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7382" y="0"/>
            <a:ext cx="10894423" cy="783771"/>
          </a:xfrm>
        </p:spPr>
        <p:txBody>
          <a:bodyPr>
            <a:normAutofit fontScale="90000"/>
          </a:bodyPr>
          <a:lstStyle/>
          <a:p>
            <a:r>
              <a:rPr lang="cs-CZ" sz="4400" b="1" dirty="0" err="1" smtClean="0">
                <a:solidFill>
                  <a:srgbClr val="00B050"/>
                </a:solidFill>
              </a:rPr>
              <a:t>Gozo</a:t>
            </a:r>
            <a:r>
              <a:rPr lang="cs-CZ" sz="4400" b="1" dirty="0" smtClean="0">
                <a:solidFill>
                  <a:srgbClr val="00B050"/>
                </a:solidFill>
              </a:rPr>
              <a:t> </a:t>
            </a:r>
            <a:r>
              <a:rPr lang="cs-CZ" sz="4400" b="1" dirty="0" err="1" smtClean="0">
                <a:solidFill>
                  <a:srgbClr val="00B050"/>
                </a:solidFill>
              </a:rPr>
              <a:t>College</a:t>
            </a:r>
            <a:r>
              <a:rPr lang="cs-CZ" sz="4400" b="1" dirty="0" smtClean="0">
                <a:solidFill>
                  <a:srgbClr val="00B050"/>
                </a:solidFill>
              </a:rPr>
              <a:t> Rabat </a:t>
            </a:r>
            <a:r>
              <a:rPr lang="cs-CZ" sz="4400" b="1" dirty="0" err="1" smtClean="0">
                <a:solidFill>
                  <a:srgbClr val="00B050"/>
                </a:solidFill>
              </a:rPr>
              <a:t>Primary</a:t>
            </a:r>
            <a:r>
              <a:rPr lang="cs-CZ" sz="4400" b="1" dirty="0" smtClean="0">
                <a:solidFill>
                  <a:srgbClr val="00B050"/>
                </a:solidFill>
              </a:rPr>
              <a:t> – Malta - </a:t>
            </a:r>
            <a:r>
              <a:rPr lang="cs-CZ" sz="4400" b="1" dirty="0" err="1" smtClean="0">
                <a:solidFill>
                  <a:srgbClr val="00B050"/>
                </a:solidFill>
              </a:rPr>
              <a:t>Gozo</a:t>
            </a:r>
            <a:endParaRPr lang="cs-CZ" sz="4400" b="1" dirty="0">
              <a:solidFill>
                <a:srgbClr val="00B050"/>
              </a:solidFill>
            </a:endParaRPr>
          </a:p>
        </p:txBody>
      </p:sp>
      <p:sp>
        <p:nvSpPr>
          <p:cNvPr id="3" name="Zástupný symbol pro obsah 2"/>
          <p:cNvSpPr>
            <a:spLocks noGrp="1"/>
          </p:cNvSpPr>
          <p:nvPr>
            <p:ph idx="1"/>
          </p:nvPr>
        </p:nvSpPr>
        <p:spPr>
          <a:xfrm>
            <a:off x="0" y="783772"/>
            <a:ext cx="11787051" cy="5819504"/>
          </a:xfrm>
        </p:spPr>
        <p:txBody>
          <a:bodyPr>
            <a:noAutofit/>
          </a:bodyPr>
          <a:lstStyle/>
          <a:p>
            <a:r>
              <a:rPr lang="en-US" dirty="0" err="1"/>
              <a:t>Gozo</a:t>
            </a:r>
            <a:r>
              <a:rPr lang="en-US" dirty="0"/>
              <a:t> College Rabat Primary, known as the Happy School, is one of the 11 primary state schools that are found on the island of </a:t>
            </a:r>
            <a:r>
              <a:rPr lang="en-US" dirty="0" err="1"/>
              <a:t>Gozo</a:t>
            </a:r>
            <a:r>
              <a:rPr lang="en-US" dirty="0"/>
              <a:t>. Situated in the heart of the capital town of the island Victoria, it hosts over 390 pupils between the ages of 3 to 11. In addition to 25 classrooms, the school has administrative offices, a well-equipped library, 2 playgrounds and a workshop. The </a:t>
            </a:r>
            <a:r>
              <a:rPr lang="en-US" dirty="0" err="1"/>
              <a:t>Gozo</a:t>
            </a:r>
            <a:r>
              <a:rPr lang="en-US" dirty="0"/>
              <a:t> College Rabat Primary School is the biggest primary school in </a:t>
            </a:r>
            <a:r>
              <a:rPr lang="en-US" dirty="0" err="1"/>
              <a:t>Gozo</a:t>
            </a:r>
            <a:r>
              <a:rPr lang="en-US" dirty="0"/>
              <a:t>. Every day, 380 children spend 6 hours at our school. The school’s motto is We are a Happy School</a:t>
            </a:r>
            <a:r>
              <a:rPr lang="en-US" dirty="0" smtClean="0"/>
              <a:t>.</a:t>
            </a:r>
            <a:r>
              <a:rPr lang="cs-CZ" dirty="0" smtClean="0"/>
              <a:t> </a:t>
            </a:r>
            <a:r>
              <a:rPr lang="en-US" dirty="0"/>
              <a:t>The school provides opportunities and organizes activities which help children develop their personal and social skills and thus increasing their self esteem. Children are encouraged to actively engage in school life. Once a week they do the morning assembly, they play an active role in the Student </a:t>
            </a:r>
            <a:r>
              <a:rPr lang="en-US" dirty="0" smtClean="0"/>
              <a:t>Parliament. </a:t>
            </a:r>
            <a:r>
              <a:rPr lang="en-US" dirty="0"/>
              <a:t>They </a:t>
            </a:r>
            <a:r>
              <a:rPr lang="en-US" dirty="0" err="1"/>
              <a:t>organise</a:t>
            </a:r>
            <a:r>
              <a:rPr lang="en-US" dirty="0"/>
              <a:t> activities themselves. The school has been involved in eTwinning. The experience gained will surely help in this project. In the project, we want also to inspire the working parliaments in Europe and strengthen their pupils' involvement in the school. </a:t>
            </a:r>
            <a:endParaRPr lang="cs-CZ" dirty="0" smtClean="0"/>
          </a:p>
          <a:p>
            <a:endParaRPr lang="cs-CZ" b="1"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206" y="4467497"/>
            <a:ext cx="2667067" cy="2135779"/>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354" y="4156710"/>
            <a:ext cx="2489978" cy="2217964"/>
          </a:xfrm>
          <a:prstGeom prst="rect">
            <a:avLst/>
          </a:prstGeom>
        </p:spPr>
      </p:pic>
    </p:spTree>
    <p:extLst>
      <p:ext uri="{BB962C8B-B14F-4D97-AF65-F5344CB8AC3E}">
        <p14:creationId xmlns:p14="http://schemas.microsoft.com/office/powerpoint/2010/main" val="3627301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677334" y="404949"/>
            <a:ext cx="8596668" cy="204651"/>
          </a:xfrm>
        </p:spPr>
        <p:txBody>
          <a:bodyPr>
            <a:normAutofit fontScale="90000"/>
          </a:bodyPr>
          <a:lstStyle/>
          <a:p>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5016137" cy="3307743"/>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332" y="-1"/>
            <a:ext cx="4758197" cy="3307743"/>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07742"/>
            <a:ext cx="3476073" cy="3618276"/>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2936" y="3228603"/>
            <a:ext cx="3744355" cy="3629397"/>
          </a:xfrm>
          <a:prstGeom prst="rect">
            <a:avLst/>
          </a:prstGeom>
        </p:spPr>
      </p:pic>
      <p:pic>
        <p:nvPicPr>
          <p:cNvPr id="8" name="Obráze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6587" y="3487460"/>
            <a:ext cx="5300712" cy="3111681"/>
          </a:xfrm>
          <a:prstGeom prst="rect">
            <a:avLst/>
          </a:prstGeom>
        </p:spPr>
      </p:pic>
    </p:spTree>
    <p:extLst>
      <p:ext uri="{BB962C8B-B14F-4D97-AF65-F5344CB8AC3E}">
        <p14:creationId xmlns:p14="http://schemas.microsoft.com/office/powerpoint/2010/main" val="1867355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0"/>
            <a:ext cx="10935546" cy="1384663"/>
          </a:xfrm>
        </p:spPr>
        <p:txBody>
          <a:bodyPr>
            <a:noAutofit/>
          </a:bodyPr>
          <a:lstStyle/>
          <a:p>
            <a:r>
              <a:rPr lang="cs-CZ" sz="4800" dirty="0" err="1" smtClean="0">
                <a:solidFill>
                  <a:srgbClr val="00B050"/>
                </a:solidFill>
              </a:rPr>
              <a:t>Coordinators</a:t>
            </a:r>
            <a:r>
              <a:rPr lang="cs-CZ" sz="4800" dirty="0" smtClean="0">
                <a:solidFill>
                  <a:srgbClr val="00B050"/>
                </a:solidFill>
              </a:rPr>
              <a:t>:</a:t>
            </a:r>
            <a:endParaRPr lang="cs-CZ" sz="4800" dirty="0">
              <a:solidFill>
                <a:srgbClr val="00B050"/>
              </a:solidFill>
            </a:endParaRPr>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92331"/>
            <a:ext cx="5434149" cy="6335486"/>
          </a:xfr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3359" y="117565"/>
            <a:ext cx="3931920" cy="7093131"/>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576" y="2471329"/>
            <a:ext cx="3406374" cy="3707402"/>
          </a:xfrm>
          <a:prstGeom prst="rect">
            <a:avLst/>
          </a:prstGeom>
        </p:spPr>
      </p:pic>
    </p:spTree>
    <p:extLst>
      <p:ext uri="{BB962C8B-B14F-4D97-AF65-F5344CB8AC3E}">
        <p14:creationId xmlns:p14="http://schemas.microsoft.com/office/powerpoint/2010/main" val="298192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0"/>
            <a:ext cx="8596668" cy="640080"/>
          </a:xfrm>
        </p:spPr>
        <p:txBody>
          <a:bodyPr/>
          <a:lstStyle/>
          <a:p>
            <a:r>
              <a:rPr lang="cs-CZ" dirty="0" smtClean="0"/>
              <a:t>Koordinátoři projektů</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949" y="806127"/>
            <a:ext cx="5196953" cy="5788076"/>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902" y="143693"/>
            <a:ext cx="4378121" cy="6858000"/>
          </a:xfrm>
          <a:prstGeom prst="rect">
            <a:avLst/>
          </a:prstGeom>
        </p:spPr>
      </p:pic>
    </p:spTree>
    <p:extLst>
      <p:ext uri="{BB962C8B-B14F-4D97-AF65-F5344CB8AC3E}">
        <p14:creationId xmlns:p14="http://schemas.microsoft.com/office/powerpoint/2010/main" val="133078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48195"/>
            <a:ext cx="11913326" cy="2037806"/>
          </a:xfrm>
        </p:spPr>
        <p:txBody>
          <a:bodyPr>
            <a:normAutofit fontScale="90000"/>
          </a:bodyPr>
          <a:lstStyle/>
          <a:p>
            <a:r>
              <a:rPr lang="cs-CZ" sz="6600" dirty="0" err="1" smtClean="0">
                <a:solidFill>
                  <a:srgbClr val="00B050"/>
                </a:solidFill>
                <a:sym typeface="Wingdings" panose="05000000000000000000" pitchFamily="2" charset="2"/>
              </a:rPr>
              <a:t>We</a:t>
            </a:r>
            <a:r>
              <a:rPr lang="cs-CZ" sz="6600" dirty="0" smtClean="0">
                <a:solidFill>
                  <a:srgbClr val="00B050"/>
                </a:solidFill>
                <a:sym typeface="Wingdings" panose="05000000000000000000" pitchFamily="2" charset="2"/>
              </a:rPr>
              <a:t> are </a:t>
            </a:r>
            <a:r>
              <a:rPr lang="cs-CZ" sz="6600" dirty="0" err="1" smtClean="0">
                <a:solidFill>
                  <a:srgbClr val="00B050"/>
                </a:solidFill>
                <a:sym typeface="Wingdings" panose="05000000000000000000" pitchFamily="2" charset="2"/>
              </a:rPr>
              <a:t>looking</a:t>
            </a:r>
            <a:r>
              <a:rPr lang="cs-CZ" sz="6600" dirty="0" smtClean="0">
                <a:solidFill>
                  <a:srgbClr val="00B050"/>
                </a:solidFill>
                <a:sym typeface="Wingdings" panose="05000000000000000000" pitchFamily="2" charset="2"/>
              </a:rPr>
              <a:t> forward to </a:t>
            </a:r>
            <a:r>
              <a:rPr lang="cs-CZ" sz="6600" dirty="0" err="1" smtClean="0">
                <a:solidFill>
                  <a:srgbClr val="00B050"/>
                </a:solidFill>
                <a:sym typeface="Wingdings" panose="05000000000000000000" pitchFamily="2" charset="2"/>
              </a:rPr>
              <a:t>this</a:t>
            </a:r>
            <a:r>
              <a:rPr lang="cs-CZ" sz="6600" dirty="0" smtClean="0">
                <a:solidFill>
                  <a:srgbClr val="00B050"/>
                </a:solidFill>
                <a:sym typeface="Wingdings" panose="05000000000000000000" pitchFamily="2" charset="2"/>
              </a:rPr>
              <a:t> </a:t>
            </a:r>
            <a:r>
              <a:rPr lang="cs-CZ" sz="6600" dirty="0" err="1" smtClean="0">
                <a:solidFill>
                  <a:srgbClr val="00B050"/>
                </a:solidFill>
                <a:sym typeface="Wingdings" panose="05000000000000000000" pitchFamily="2" charset="2"/>
              </a:rPr>
              <a:t>project</a:t>
            </a:r>
            <a:r>
              <a:rPr lang="cs-CZ" sz="6600" dirty="0" smtClean="0">
                <a:solidFill>
                  <a:srgbClr val="00B050"/>
                </a:solidFill>
                <a:sym typeface="Wingdings" panose="05000000000000000000" pitchFamily="2" charset="2"/>
              </a:rPr>
              <a:t></a:t>
            </a:r>
            <a:endParaRPr lang="cs-CZ" sz="6600" dirty="0">
              <a:solidFill>
                <a:srgbClr val="00B050"/>
              </a:solidFill>
            </a:endParaRPr>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71172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567" y="0"/>
            <a:ext cx="10633164" cy="901337"/>
          </a:xfrm>
        </p:spPr>
        <p:txBody>
          <a:bodyPr>
            <a:noAutofit/>
          </a:bodyPr>
          <a:lstStyle/>
          <a:p>
            <a:r>
              <a:rPr lang="cs-CZ" sz="4000" b="1" i="1" u="sng" dirty="0" err="1" smtClean="0">
                <a:solidFill>
                  <a:srgbClr val="00B050"/>
                </a:solidFill>
              </a:rPr>
              <a:t>Schools</a:t>
            </a:r>
            <a:r>
              <a:rPr lang="cs-CZ" sz="4000" b="1" i="1" u="sng" dirty="0" smtClean="0">
                <a:solidFill>
                  <a:srgbClr val="00B050"/>
                </a:solidFill>
              </a:rPr>
              <a:t> </a:t>
            </a:r>
            <a:r>
              <a:rPr lang="cs-CZ" sz="4000" b="1" i="1" u="sng" dirty="0" err="1" smtClean="0">
                <a:solidFill>
                  <a:srgbClr val="00B050"/>
                </a:solidFill>
              </a:rPr>
              <a:t>involved</a:t>
            </a:r>
            <a:r>
              <a:rPr lang="cs-CZ" sz="4000" b="1" i="1" u="sng" dirty="0" smtClean="0">
                <a:solidFill>
                  <a:srgbClr val="00B050"/>
                </a:solidFill>
              </a:rPr>
              <a:t> in </a:t>
            </a:r>
            <a:r>
              <a:rPr lang="cs-CZ" sz="4000" b="1" i="1" u="sng" dirty="0" err="1" smtClean="0">
                <a:solidFill>
                  <a:srgbClr val="00B050"/>
                </a:solidFill>
              </a:rPr>
              <a:t>the</a:t>
            </a:r>
            <a:r>
              <a:rPr lang="cs-CZ" sz="4000" b="1" i="1" u="sng" dirty="0" smtClean="0">
                <a:solidFill>
                  <a:srgbClr val="00B050"/>
                </a:solidFill>
              </a:rPr>
              <a:t> Project:</a:t>
            </a:r>
            <a:endParaRPr lang="cs-CZ" sz="4000" b="1" i="1" u="sng" dirty="0">
              <a:solidFill>
                <a:srgbClr val="00B050"/>
              </a:solidFill>
            </a:endParaRPr>
          </a:p>
        </p:txBody>
      </p:sp>
      <p:sp>
        <p:nvSpPr>
          <p:cNvPr id="3" name="Zástupný symbol pro obsah 2"/>
          <p:cNvSpPr>
            <a:spLocks noGrp="1"/>
          </p:cNvSpPr>
          <p:nvPr>
            <p:ph idx="1"/>
          </p:nvPr>
        </p:nvSpPr>
        <p:spPr>
          <a:xfrm>
            <a:off x="117567" y="901337"/>
            <a:ext cx="12074433" cy="5140025"/>
          </a:xfrm>
        </p:spPr>
        <p:txBody>
          <a:bodyPr>
            <a:noAutofit/>
          </a:bodyPr>
          <a:lstStyle/>
          <a:p>
            <a:pPr>
              <a:lnSpc>
                <a:spcPct val="150000"/>
              </a:lnSpc>
            </a:pPr>
            <a:r>
              <a:rPr lang="cs-CZ" sz="4400" b="1" dirty="0" smtClean="0"/>
              <a:t>Základní škola Za Alejí </a:t>
            </a:r>
            <a:r>
              <a:rPr lang="cs-CZ" sz="4400" dirty="0" smtClean="0"/>
              <a:t>- </a:t>
            </a:r>
            <a:r>
              <a:rPr lang="cs-CZ" sz="3200" dirty="0" smtClean="0"/>
              <a:t>Czech Republic (Uherské Hradiště)</a:t>
            </a:r>
            <a:r>
              <a:rPr lang="cs-CZ" sz="3200" b="1" dirty="0" smtClean="0"/>
              <a:t> </a:t>
            </a:r>
            <a:r>
              <a:rPr lang="cs-CZ" sz="4400" b="1" dirty="0" smtClean="0"/>
              <a:t>– </a:t>
            </a:r>
            <a:r>
              <a:rPr lang="cs-CZ" sz="2800" b="1" dirty="0" err="1"/>
              <a:t>C</a:t>
            </a:r>
            <a:r>
              <a:rPr lang="cs-CZ" sz="2800" b="1" dirty="0" err="1" smtClean="0"/>
              <a:t>oordinators</a:t>
            </a:r>
            <a:r>
              <a:rPr lang="cs-CZ" sz="2800" b="1" dirty="0" smtClean="0"/>
              <a:t> </a:t>
            </a:r>
            <a:r>
              <a:rPr lang="cs-CZ" sz="2800" b="1" dirty="0" err="1" smtClean="0"/>
              <a:t>of</a:t>
            </a:r>
            <a:r>
              <a:rPr lang="cs-CZ" sz="2800" b="1" dirty="0" smtClean="0"/>
              <a:t> </a:t>
            </a:r>
            <a:r>
              <a:rPr lang="cs-CZ" sz="2800" b="1" dirty="0" err="1" smtClean="0"/>
              <a:t>the</a:t>
            </a:r>
            <a:r>
              <a:rPr lang="cs-CZ" sz="2800" b="1" dirty="0" smtClean="0"/>
              <a:t> Project </a:t>
            </a:r>
            <a:r>
              <a:rPr lang="cs-CZ" sz="2800" b="1" dirty="0" smtClean="0">
                <a:hlinkClick r:id="rId2"/>
              </a:rPr>
              <a:t>https://www.zszaaleji.cz/</a:t>
            </a:r>
            <a:endParaRPr lang="cs-CZ" sz="2800" b="1" dirty="0" smtClean="0"/>
          </a:p>
          <a:p>
            <a:pPr>
              <a:lnSpc>
                <a:spcPct val="150000"/>
              </a:lnSpc>
            </a:pPr>
            <a:r>
              <a:rPr lang="cs-CZ" sz="4400" b="1" dirty="0" err="1" smtClean="0"/>
              <a:t>Colegio</a:t>
            </a:r>
            <a:r>
              <a:rPr lang="cs-CZ" sz="4400" b="1" dirty="0" smtClean="0"/>
              <a:t> </a:t>
            </a:r>
            <a:r>
              <a:rPr lang="cs-CZ" sz="4400" b="1" dirty="0" err="1" smtClean="0"/>
              <a:t>Nuestra</a:t>
            </a:r>
            <a:r>
              <a:rPr lang="cs-CZ" sz="4400" b="1" dirty="0" smtClean="0"/>
              <a:t> Seňora </a:t>
            </a:r>
            <a:r>
              <a:rPr lang="cs-CZ" sz="4400" b="1" dirty="0" err="1" smtClean="0"/>
              <a:t>del</a:t>
            </a:r>
            <a:r>
              <a:rPr lang="cs-CZ" sz="4400" b="1" dirty="0" smtClean="0"/>
              <a:t> Rosario </a:t>
            </a:r>
            <a:r>
              <a:rPr lang="cs-CZ" sz="4400" dirty="0" smtClean="0"/>
              <a:t>– </a:t>
            </a:r>
            <a:r>
              <a:rPr lang="cs-CZ" sz="2800" dirty="0" smtClean="0"/>
              <a:t>SPAIN (Valencie – </a:t>
            </a:r>
            <a:r>
              <a:rPr lang="cs-CZ" sz="2800" dirty="0" err="1" smtClean="0"/>
              <a:t>Paterna</a:t>
            </a:r>
            <a:r>
              <a:rPr lang="cs-CZ" sz="2800" dirty="0" smtClean="0"/>
              <a:t>) </a:t>
            </a:r>
            <a:r>
              <a:rPr lang="cs-CZ" sz="2800" dirty="0" smtClean="0">
                <a:hlinkClick r:id="rId3"/>
              </a:rPr>
              <a:t>http://www.dominicaspaterna.es/</a:t>
            </a:r>
            <a:endParaRPr lang="cs-CZ" sz="2800" dirty="0" smtClean="0"/>
          </a:p>
          <a:p>
            <a:pPr>
              <a:lnSpc>
                <a:spcPct val="150000"/>
              </a:lnSpc>
            </a:pPr>
            <a:endParaRPr lang="cs-CZ" sz="4400" dirty="0" smtClean="0"/>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7452" y="4969799"/>
            <a:ext cx="2133600" cy="2143125"/>
          </a:xfrm>
          <a:prstGeom prst="rect">
            <a:avLst/>
          </a:prstGeom>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67" y="4759200"/>
            <a:ext cx="6692537" cy="1920467"/>
          </a:xfrm>
          <a:prstGeom prst="rect">
            <a:avLst/>
          </a:prstGeom>
        </p:spPr>
      </p:pic>
    </p:spTree>
    <p:extLst>
      <p:ext uri="{BB962C8B-B14F-4D97-AF65-F5344CB8AC3E}">
        <p14:creationId xmlns:p14="http://schemas.microsoft.com/office/powerpoint/2010/main" val="1542684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09006"/>
            <a:ext cx="8596668" cy="65314"/>
          </a:xfrm>
        </p:spPr>
        <p:txBody>
          <a:bodyPr>
            <a:normAutofit fontScale="90000"/>
          </a:bodyPr>
          <a:lstStyle/>
          <a:p>
            <a:endParaRPr lang="cs-CZ" dirty="0"/>
          </a:p>
        </p:txBody>
      </p:sp>
      <p:sp>
        <p:nvSpPr>
          <p:cNvPr id="3" name="Zástupný symbol pro obsah 2"/>
          <p:cNvSpPr>
            <a:spLocks noGrp="1"/>
          </p:cNvSpPr>
          <p:nvPr>
            <p:ph idx="1"/>
          </p:nvPr>
        </p:nvSpPr>
        <p:spPr>
          <a:xfrm>
            <a:off x="0" y="-156754"/>
            <a:ext cx="12316340" cy="7014754"/>
          </a:xfrm>
        </p:spPr>
        <p:txBody>
          <a:bodyPr>
            <a:normAutofit/>
          </a:bodyPr>
          <a:lstStyle/>
          <a:p>
            <a:pPr>
              <a:lnSpc>
                <a:spcPct val="150000"/>
              </a:lnSpc>
            </a:pPr>
            <a:r>
              <a:rPr lang="cs-CZ" sz="4400" b="1" dirty="0" err="1"/>
              <a:t>Pumpuru</a:t>
            </a:r>
            <a:r>
              <a:rPr lang="cs-CZ" sz="4400" b="1" dirty="0"/>
              <a:t> </a:t>
            </a:r>
            <a:r>
              <a:rPr lang="cs-CZ" sz="4400" b="1" dirty="0" err="1"/>
              <a:t>vidusskola</a:t>
            </a:r>
            <a:r>
              <a:rPr lang="cs-CZ" sz="4400" b="1" dirty="0"/>
              <a:t> </a:t>
            </a:r>
            <a:r>
              <a:rPr lang="cs-CZ" sz="4400" dirty="0"/>
              <a:t>– </a:t>
            </a:r>
            <a:r>
              <a:rPr lang="cs-CZ" sz="4400" dirty="0" err="1" smtClean="0"/>
              <a:t>Latvia</a:t>
            </a:r>
            <a:r>
              <a:rPr lang="cs-CZ" sz="4400" dirty="0" smtClean="0"/>
              <a:t> </a:t>
            </a:r>
            <a:r>
              <a:rPr lang="cs-CZ" sz="4400" dirty="0"/>
              <a:t>(</a:t>
            </a:r>
            <a:r>
              <a:rPr lang="cs-CZ" sz="4400" dirty="0" err="1" smtClean="0"/>
              <a:t>Jürmala</a:t>
            </a:r>
            <a:r>
              <a:rPr lang="cs-CZ" sz="4400" dirty="0" smtClean="0"/>
              <a:t>) </a:t>
            </a:r>
            <a:r>
              <a:rPr lang="cs-CZ" sz="4400" dirty="0" smtClean="0">
                <a:hlinkClick r:id="rId2"/>
              </a:rPr>
              <a:t>http://pumpuri.lv/lv/</a:t>
            </a:r>
            <a:endParaRPr lang="cs-CZ" sz="4400" dirty="0"/>
          </a:p>
          <a:p>
            <a:pPr>
              <a:lnSpc>
                <a:spcPct val="150000"/>
              </a:lnSpc>
            </a:pPr>
            <a:r>
              <a:rPr lang="cs-CZ" sz="4400" b="1" dirty="0" err="1"/>
              <a:t>Bodnant</a:t>
            </a:r>
            <a:r>
              <a:rPr lang="cs-CZ" sz="4400" b="1" dirty="0"/>
              <a:t> </a:t>
            </a:r>
            <a:r>
              <a:rPr lang="cs-CZ" sz="4400" b="1" dirty="0" err="1"/>
              <a:t>Community</a:t>
            </a:r>
            <a:r>
              <a:rPr lang="cs-CZ" sz="4400" b="1" dirty="0"/>
              <a:t> </a:t>
            </a:r>
            <a:r>
              <a:rPr lang="cs-CZ" sz="4400" b="1" dirty="0" err="1"/>
              <a:t>School</a:t>
            </a:r>
            <a:r>
              <a:rPr lang="cs-CZ" sz="4400" b="1" dirty="0"/>
              <a:t> </a:t>
            </a:r>
            <a:r>
              <a:rPr lang="cs-CZ" sz="4400" dirty="0"/>
              <a:t>– </a:t>
            </a:r>
            <a:r>
              <a:rPr lang="cs-CZ" sz="4400" dirty="0" smtClean="0"/>
              <a:t>UK(</a:t>
            </a:r>
            <a:r>
              <a:rPr lang="cs-CZ" sz="4400" dirty="0" err="1" smtClean="0"/>
              <a:t>Prestatyn</a:t>
            </a:r>
            <a:r>
              <a:rPr lang="cs-CZ" sz="4400" dirty="0" smtClean="0"/>
              <a:t>)</a:t>
            </a:r>
          </a:p>
          <a:p>
            <a:pPr marL="0" indent="0">
              <a:lnSpc>
                <a:spcPct val="150000"/>
              </a:lnSpc>
              <a:buNone/>
            </a:pPr>
            <a:r>
              <a:rPr lang="cs-CZ" sz="4400" dirty="0">
                <a:hlinkClick r:id="rId3"/>
              </a:rPr>
              <a:t>https://www.ysgolbodnant.co.uk/</a:t>
            </a:r>
            <a:endParaRPr lang="cs-CZ" sz="4400" dirty="0"/>
          </a:p>
          <a:p>
            <a:pPr>
              <a:lnSpc>
                <a:spcPct val="150000"/>
              </a:lnSpc>
            </a:pPr>
            <a:r>
              <a:rPr lang="cs-CZ" sz="4400" b="1" dirty="0" err="1" smtClean="0"/>
              <a:t>Gozo</a:t>
            </a:r>
            <a:r>
              <a:rPr lang="cs-CZ" sz="4400" b="1" dirty="0" smtClean="0"/>
              <a:t> </a:t>
            </a:r>
            <a:r>
              <a:rPr lang="cs-CZ" sz="4400" b="1" dirty="0" err="1"/>
              <a:t>College</a:t>
            </a:r>
            <a:r>
              <a:rPr lang="cs-CZ" sz="4400" b="1" dirty="0"/>
              <a:t> Rabat </a:t>
            </a:r>
            <a:r>
              <a:rPr lang="cs-CZ" sz="4400" b="1" dirty="0" err="1"/>
              <a:t>Primary</a:t>
            </a:r>
            <a:r>
              <a:rPr lang="cs-CZ" sz="4400" b="1" dirty="0"/>
              <a:t> </a:t>
            </a:r>
            <a:r>
              <a:rPr lang="cs-CZ" sz="4400" dirty="0" smtClean="0"/>
              <a:t>Malta </a:t>
            </a:r>
            <a:endParaRPr lang="cs-CZ" sz="4400" dirty="0"/>
          </a:p>
          <a:p>
            <a:pPr marL="0" indent="0">
              <a:buNone/>
            </a:pPr>
            <a:r>
              <a:rPr lang="cs-CZ" sz="4400" dirty="0" smtClean="0">
                <a:hlinkClick r:id="rId4"/>
              </a:rPr>
              <a:t>https://ourhappyschool.wordpress.com/</a:t>
            </a:r>
            <a:endParaRPr lang="cs-CZ" sz="4400" dirty="0"/>
          </a:p>
        </p:txBody>
      </p:sp>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6295" y="1005840"/>
            <a:ext cx="4433888" cy="1171953"/>
          </a:xfrm>
          <a:prstGeom prst="rect">
            <a:avLst/>
          </a:prstGeom>
        </p:spPr>
      </p:pic>
      <p:pic>
        <p:nvPicPr>
          <p:cNvPr id="5" name="Obráze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8663" y="2937102"/>
            <a:ext cx="1463040" cy="1542123"/>
          </a:xfrm>
          <a:prstGeom prst="rect">
            <a:avLst/>
          </a:prstGeom>
        </p:spPr>
      </p:pic>
      <p:pic>
        <p:nvPicPr>
          <p:cNvPr id="6" name="Obrázek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4972" y="4597050"/>
            <a:ext cx="2143125" cy="2143125"/>
          </a:xfrm>
          <a:prstGeom prst="rect">
            <a:avLst/>
          </a:prstGeom>
        </p:spPr>
      </p:pic>
    </p:spTree>
    <p:extLst>
      <p:ext uri="{BB962C8B-B14F-4D97-AF65-F5344CB8AC3E}">
        <p14:creationId xmlns:p14="http://schemas.microsoft.com/office/powerpoint/2010/main" val="3880194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5943" y="0"/>
            <a:ext cx="9078059" cy="979714"/>
          </a:xfrm>
        </p:spPr>
        <p:txBody>
          <a:bodyPr>
            <a:noAutofit/>
          </a:bodyPr>
          <a:lstStyle/>
          <a:p>
            <a:r>
              <a:rPr lang="cs-CZ" sz="6000" b="1" u="sng" dirty="0" err="1" smtClean="0">
                <a:solidFill>
                  <a:srgbClr val="00B050"/>
                </a:solidFill>
              </a:rPr>
              <a:t>Mobilities</a:t>
            </a:r>
            <a:r>
              <a:rPr lang="cs-CZ" sz="6000" b="1" u="sng" dirty="0" smtClean="0">
                <a:solidFill>
                  <a:srgbClr val="00B050"/>
                </a:solidFill>
              </a:rPr>
              <a:t>:</a:t>
            </a:r>
            <a:br>
              <a:rPr lang="cs-CZ" sz="6000" b="1" u="sng" dirty="0" smtClean="0">
                <a:solidFill>
                  <a:srgbClr val="00B050"/>
                </a:solidFill>
              </a:rPr>
            </a:br>
            <a:endParaRPr lang="cs-CZ" sz="6000" b="1" u="sng" dirty="0">
              <a:solidFill>
                <a:srgbClr val="00B050"/>
              </a:solidFill>
            </a:endParaRPr>
          </a:p>
        </p:txBody>
      </p:sp>
      <p:sp>
        <p:nvSpPr>
          <p:cNvPr id="3" name="Zástupný symbol pro obsah 2"/>
          <p:cNvSpPr>
            <a:spLocks noGrp="1"/>
          </p:cNvSpPr>
          <p:nvPr>
            <p:ph idx="1"/>
          </p:nvPr>
        </p:nvSpPr>
        <p:spPr>
          <a:xfrm>
            <a:off x="0" y="1136470"/>
            <a:ext cx="12191999" cy="5721530"/>
          </a:xfrm>
        </p:spPr>
        <p:txBody>
          <a:bodyPr>
            <a:noAutofit/>
          </a:bodyPr>
          <a:lstStyle/>
          <a:p>
            <a:r>
              <a:rPr lang="en-US" sz="4400" b="1" dirty="0">
                <a:solidFill>
                  <a:schemeClr val="tx1"/>
                </a:solidFill>
              </a:rPr>
              <a:t>The project lasts </a:t>
            </a:r>
            <a:r>
              <a:rPr lang="en-US" sz="4400" b="1" dirty="0">
                <a:solidFill>
                  <a:srgbClr val="FF0000"/>
                </a:solidFill>
              </a:rPr>
              <a:t>2 years </a:t>
            </a:r>
            <a:endParaRPr lang="cs-CZ" sz="4400" b="1" dirty="0" smtClean="0">
              <a:solidFill>
                <a:srgbClr val="FF0000"/>
              </a:solidFill>
            </a:endParaRPr>
          </a:p>
          <a:p>
            <a:pPr marL="0" indent="0">
              <a:buNone/>
            </a:pPr>
            <a:r>
              <a:rPr lang="en-US" sz="4400" b="1" dirty="0" smtClean="0">
                <a:solidFill>
                  <a:srgbClr val="00B0F0"/>
                </a:solidFill>
              </a:rPr>
              <a:t>(</a:t>
            </a:r>
            <a:r>
              <a:rPr lang="en-US" sz="4400" b="1" dirty="0">
                <a:solidFill>
                  <a:srgbClr val="00B0F0"/>
                </a:solidFill>
              </a:rPr>
              <a:t>September 2019 - August 2021) </a:t>
            </a:r>
            <a:endParaRPr lang="cs-CZ" sz="4400" b="1" dirty="0" smtClean="0">
              <a:solidFill>
                <a:srgbClr val="00B0F0"/>
              </a:solidFill>
            </a:endParaRPr>
          </a:p>
          <a:p>
            <a:pPr marL="742950" indent="-742950">
              <a:buAutoNum type="arabicPeriod"/>
            </a:pPr>
            <a:r>
              <a:rPr lang="en-US" sz="4400" b="1" dirty="0" smtClean="0">
                <a:solidFill>
                  <a:schemeClr val="tx1"/>
                </a:solidFill>
              </a:rPr>
              <a:t>October </a:t>
            </a:r>
            <a:r>
              <a:rPr lang="cs-CZ" sz="4400" b="1" dirty="0" smtClean="0">
                <a:solidFill>
                  <a:schemeClr val="tx1"/>
                </a:solidFill>
              </a:rPr>
              <a:t>2019</a:t>
            </a:r>
            <a:r>
              <a:rPr lang="en-US" sz="4400" b="1" dirty="0" smtClean="0">
                <a:solidFill>
                  <a:schemeClr val="tx1"/>
                </a:solidFill>
              </a:rPr>
              <a:t>- </a:t>
            </a:r>
            <a:r>
              <a:rPr lang="en-US" sz="4400" b="1" dirty="0">
                <a:solidFill>
                  <a:schemeClr val="tx1"/>
                </a:solidFill>
              </a:rPr>
              <a:t>Czech </a:t>
            </a:r>
            <a:r>
              <a:rPr lang="en-US" sz="4400" b="1" dirty="0" smtClean="0">
                <a:solidFill>
                  <a:schemeClr val="tx1"/>
                </a:solidFill>
              </a:rPr>
              <a:t>Republic </a:t>
            </a:r>
            <a:endParaRPr lang="cs-CZ" sz="4400" b="1" dirty="0" smtClean="0">
              <a:solidFill>
                <a:schemeClr val="tx1"/>
              </a:solidFill>
            </a:endParaRPr>
          </a:p>
          <a:p>
            <a:pPr marL="742950" indent="-742950">
              <a:buAutoNum type="arabicPeriod"/>
            </a:pPr>
            <a:r>
              <a:rPr lang="en-US" sz="4400" b="1" dirty="0" smtClean="0">
                <a:solidFill>
                  <a:schemeClr val="tx1"/>
                </a:solidFill>
              </a:rPr>
              <a:t>March </a:t>
            </a:r>
            <a:r>
              <a:rPr lang="en-US" sz="4400" b="1" dirty="0">
                <a:solidFill>
                  <a:schemeClr val="tx1"/>
                </a:solidFill>
              </a:rPr>
              <a:t>2020 </a:t>
            </a:r>
            <a:r>
              <a:rPr lang="en-US" sz="4400" b="1" dirty="0" smtClean="0">
                <a:solidFill>
                  <a:schemeClr val="tx1"/>
                </a:solidFill>
              </a:rPr>
              <a:t>– </a:t>
            </a:r>
            <a:r>
              <a:rPr lang="cs-CZ" sz="4400" b="1" dirty="0" smtClean="0">
                <a:solidFill>
                  <a:schemeClr val="tx1"/>
                </a:solidFill>
              </a:rPr>
              <a:t>UK</a:t>
            </a:r>
            <a:endParaRPr lang="cs-CZ" sz="4400" b="1" dirty="0">
              <a:solidFill>
                <a:schemeClr val="tx1"/>
              </a:solidFill>
            </a:endParaRPr>
          </a:p>
          <a:p>
            <a:pPr marL="742950" indent="-742950">
              <a:buAutoNum type="arabicPeriod"/>
            </a:pPr>
            <a:r>
              <a:rPr lang="en-US" sz="4400" b="1" dirty="0" smtClean="0">
                <a:solidFill>
                  <a:schemeClr val="tx1"/>
                </a:solidFill>
              </a:rPr>
              <a:t>June</a:t>
            </a:r>
            <a:r>
              <a:rPr lang="cs-CZ" sz="4400" b="1" dirty="0" smtClean="0">
                <a:solidFill>
                  <a:schemeClr val="tx1"/>
                </a:solidFill>
              </a:rPr>
              <a:t> 2020</a:t>
            </a:r>
            <a:r>
              <a:rPr lang="en-US" sz="4400" b="1" dirty="0" smtClean="0">
                <a:solidFill>
                  <a:schemeClr val="tx1"/>
                </a:solidFill>
              </a:rPr>
              <a:t> – Malta</a:t>
            </a:r>
            <a:endParaRPr lang="cs-CZ" sz="4400" b="1" dirty="0" smtClean="0">
              <a:solidFill>
                <a:schemeClr val="tx1"/>
              </a:solidFill>
            </a:endParaRPr>
          </a:p>
          <a:p>
            <a:pPr marL="742950" indent="-742950">
              <a:buAutoNum type="arabicPeriod"/>
            </a:pPr>
            <a:r>
              <a:rPr lang="en-US" sz="4400" b="1" dirty="0" smtClean="0">
                <a:solidFill>
                  <a:schemeClr val="tx1"/>
                </a:solidFill>
              </a:rPr>
              <a:t>November </a:t>
            </a:r>
            <a:r>
              <a:rPr lang="cs-CZ" sz="4400" b="1" dirty="0" smtClean="0">
                <a:solidFill>
                  <a:schemeClr val="tx1"/>
                </a:solidFill>
              </a:rPr>
              <a:t>2020</a:t>
            </a:r>
            <a:r>
              <a:rPr lang="en-US" sz="4400" b="1" dirty="0" smtClean="0">
                <a:solidFill>
                  <a:schemeClr val="tx1"/>
                </a:solidFill>
              </a:rPr>
              <a:t>- Latvia</a:t>
            </a:r>
            <a:endParaRPr lang="cs-CZ" sz="4400" b="1" dirty="0" smtClean="0">
              <a:solidFill>
                <a:schemeClr val="tx1"/>
              </a:solidFill>
            </a:endParaRPr>
          </a:p>
          <a:p>
            <a:pPr marL="742950" indent="-742950">
              <a:buAutoNum type="arabicPeriod"/>
            </a:pPr>
            <a:r>
              <a:rPr lang="en-US" sz="4400" b="1" dirty="0" smtClean="0">
                <a:solidFill>
                  <a:schemeClr val="tx1"/>
                </a:solidFill>
              </a:rPr>
              <a:t>May </a:t>
            </a:r>
            <a:r>
              <a:rPr lang="en-US" sz="4400" b="1" dirty="0">
                <a:solidFill>
                  <a:schemeClr val="tx1"/>
                </a:solidFill>
              </a:rPr>
              <a:t>2021 </a:t>
            </a:r>
            <a:r>
              <a:rPr lang="en-US" sz="4400" b="1" dirty="0" smtClean="0">
                <a:solidFill>
                  <a:schemeClr val="tx1"/>
                </a:solidFill>
              </a:rPr>
              <a:t>– Spain</a:t>
            </a:r>
            <a:endParaRPr lang="cs-CZ" sz="4400" b="1" dirty="0" smtClean="0">
              <a:solidFill>
                <a:schemeClr val="tx1"/>
              </a:solidFill>
            </a:endParaRPr>
          </a:p>
          <a:p>
            <a:pPr marL="0" indent="0">
              <a:buNone/>
            </a:pPr>
            <a:endParaRPr lang="cs-CZ" sz="4400" b="1" dirty="0">
              <a:solidFill>
                <a:schemeClr val="tx1"/>
              </a:solidFill>
            </a:endParaRPr>
          </a:p>
          <a:p>
            <a:endParaRPr lang="cs-CZ" sz="3600" b="1" dirty="0" smtClean="0">
              <a:solidFill>
                <a:schemeClr val="tx1"/>
              </a:solidFill>
            </a:endParaRPr>
          </a:p>
          <a:p>
            <a:endParaRPr lang="cs-CZ" sz="3600" b="1" dirty="0">
              <a:solidFill>
                <a:schemeClr val="tx1"/>
              </a:solidFill>
            </a:endParaRPr>
          </a:p>
          <a:p>
            <a:endParaRPr lang="cs-CZ" sz="3600" b="1" dirty="0" smtClean="0">
              <a:solidFill>
                <a:schemeClr val="tx1"/>
              </a:solidFill>
            </a:endParaRPr>
          </a:p>
          <a:p>
            <a:endParaRPr lang="cs-CZ" sz="3600" b="1" dirty="0">
              <a:solidFill>
                <a:schemeClr val="tx1"/>
              </a:solidFill>
            </a:endParaRPr>
          </a:p>
          <a:p>
            <a:endParaRPr lang="cs-CZ" sz="3600" b="1" dirty="0">
              <a:solidFill>
                <a:schemeClr val="tx1"/>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937" y="2795033"/>
            <a:ext cx="3492137" cy="4062967"/>
          </a:xfrm>
          <a:prstGeom prst="rect">
            <a:avLst/>
          </a:prstGeom>
        </p:spPr>
      </p:pic>
    </p:spTree>
    <p:extLst>
      <p:ext uri="{BB962C8B-B14F-4D97-AF65-F5344CB8AC3E}">
        <p14:creationId xmlns:p14="http://schemas.microsoft.com/office/powerpoint/2010/main" val="1964550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5943" y="195944"/>
            <a:ext cx="9078059" cy="587828"/>
          </a:xfrm>
        </p:spPr>
        <p:txBody>
          <a:bodyPr>
            <a:normAutofit fontScale="90000"/>
          </a:bodyPr>
          <a:lstStyle/>
          <a:p>
            <a:r>
              <a:rPr lang="cs-CZ" dirty="0" err="1" smtClean="0"/>
              <a:t>Mobilities</a:t>
            </a:r>
            <a:r>
              <a:rPr lang="cs-CZ" dirty="0" smtClean="0"/>
              <a:t>:</a:t>
            </a:r>
            <a:endParaRPr lang="cs-CZ" dirty="0"/>
          </a:p>
        </p:txBody>
      </p:sp>
      <p:sp>
        <p:nvSpPr>
          <p:cNvPr id="3" name="Zástupný symbol pro obsah 2"/>
          <p:cNvSpPr>
            <a:spLocks noGrp="1"/>
          </p:cNvSpPr>
          <p:nvPr>
            <p:ph idx="1"/>
          </p:nvPr>
        </p:nvSpPr>
        <p:spPr>
          <a:xfrm>
            <a:off x="1" y="783772"/>
            <a:ext cx="12192000" cy="6074227"/>
          </a:xfrm>
        </p:spPr>
        <p:txBody>
          <a:bodyPr>
            <a:normAutofit/>
          </a:bodyPr>
          <a:lstStyle/>
          <a:p>
            <a:r>
              <a:rPr lang="en-US" sz="2400" b="1" dirty="0"/>
              <a:t>Each trip is attended by 6 pupils and 2 teachers.</a:t>
            </a:r>
          </a:p>
          <a:p>
            <a:r>
              <a:rPr lang="en-US" sz="2400" b="1" dirty="0"/>
              <a:t>Duration of the trip: 6 </a:t>
            </a:r>
            <a:r>
              <a:rPr lang="en-US" sz="2400" b="1" dirty="0" smtClean="0"/>
              <a:t>days</a:t>
            </a:r>
            <a:endParaRPr lang="cs-CZ" sz="2400" b="1" dirty="0" smtClean="0"/>
          </a:p>
          <a:p>
            <a:r>
              <a:rPr lang="en-US" sz="2400" b="1" dirty="0"/>
              <a:t>At the trips, children will attend lessons and will have the opportunity to get to know the system of foreign education. Besides, we will visit many interesting places and we will work together on a project concerning the </a:t>
            </a:r>
            <a:r>
              <a:rPr lang="cs-CZ" sz="2400" b="1" dirty="0" smtClean="0"/>
              <a:t>Student</a:t>
            </a:r>
            <a:r>
              <a:rPr lang="en-US" sz="2400" b="1" dirty="0" smtClean="0"/>
              <a:t> </a:t>
            </a:r>
            <a:r>
              <a:rPr lang="en-US" sz="2400" b="1" dirty="0"/>
              <a:t>Parliament.</a:t>
            </a:r>
            <a:endParaRPr lang="cs-CZ" sz="2400" b="1" dirty="0" smtClean="0"/>
          </a:p>
          <a:p>
            <a:r>
              <a:rPr lang="en-US" sz="2400" b="1" dirty="0"/>
              <a:t>Accommodation and meals will be provided in the host families.</a:t>
            </a:r>
            <a:endParaRPr lang="cs-CZ" sz="2400" b="1" dirty="0" smtClean="0"/>
          </a:p>
          <a:p>
            <a:r>
              <a:rPr lang="en-US" sz="2400" b="1" dirty="0" smtClean="0"/>
              <a:t>All costs are covered by the Erasmus project.</a:t>
            </a:r>
            <a:endParaRPr lang="cs-CZ" sz="2400" b="1" dirty="0" smtClean="0"/>
          </a:p>
          <a:p>
            <a:r>
              <a:rPr lang="en-US" sz="2400" b="1" dirty="0" smtClean="0"/>
              <a:t>It </a:t>
            </a:r>
            <a:r>
              <a:rPr lang="en-US" sz="2400" b="1" dirty="0"/>
              <a:t>will be the responsibility of the host family to provide food, accommodation and transport to the school and events we will organize for the children of the project.</a:t>
            </a:r>
            <a:endParaRPr lang="cs-CZ" sz="2400" b="1" dirty="0"/>
          </a:p>
        </p:txBody>
      </p:sp>
    </p:spTree>
    <p:extLst>
      <p:ext uri="{BB962C8B-B14F-4D97-AF65-F5344CB8AC3E}">
        <p14:creationId xmlns:p14="http://schemas.microsoft.com/office/powerpoint/2010/main" val="148279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5943" y="287383"/>
            <a:ext cx="9078059" cy="1018903"/>
          </a:xfrm>
        </p:spPr>
        <p:txBody>
          <a:bodyPr>
            <a:normAutofit/>
          </a:bodyPr>
          <a:lstStyle/>
          <a:p>
            <a:r>
              <a:rPr lang="cs-CZ" sz="5400" b="1" dirty="0" err="1" smtClean="0">
                <a:solidFill>
                  <a:srgbClr val="00B050"/>
                </a:solidFill>
              </a:rPr>
              <a:t>Aim</a:t>
            </a:r>
            <a:r>
              <a:rPr lang="cs-CZ" sz="5400" b="1" dirty="0" smtClean="0">
                <a:solidFill>
                  <a:srgbClr val="00B050"/>
                </a:solidFill>
              </a:rPr>
              <a:t> </a:t>
            </a:r>
            <a:r>
              <a:rPr lang="cs-CZ" sz="5400" b="1" dirty="0" err="1" smtClean="0">
                <a:solidFill>
                  <a:srgbClr val="00B050"/>
                </a:solidFill>
              </a:rPr>
              <a:t>of</a:t>
            </a:r>
            <a:r>
              <a:rPr lang="cs-CZ" sz="5400" b="1" dirty="0" smtClean="0">
                <a:solidFill>
                  <a:srgbClr val="00B050"/>
                </a:solidFill>
              </a:rPr>
              <a:t> </a:t>
            </a:r>
            <a:r>
              <a:rPr lang="cs-CZ" sz="5400" b="1" dirty="0" err="1" smtClean="0">
                <a:solidFill>
                  <a:srgbClr val="00B050"/>
                </a:solidFill>
              </a:rPr>
              <a:t>the</a:t>
            </a:r>
            <a:r>
              <a:rPr lang="cs-CZ" sz="5400" b="1" dirty="0" smtClean="0">
                <a:solidFill>
                  <a:srgbClr val="00B050"/>
                </a:solidFill>
              </a:rPr>
              <a:t> Project:</a:t>
            </a:r>
            <a:endParaRPr lang="cs-CZ" sz="5400" b="1" dirty="0">
              <a:solidFill>
                <a:srgbClr val="00B050"/>
              </a:solidFill>
            </a:endParaRPr>
          </a:p>
        </p:txBody>
      </p:sp>
      <p:sp>
        <p:nvSpPr>
          <p:cNvPr id="3" name="Zástupný symbol pro obsah 2"/>
          <p:cNvSpPr>
            <a:spLocks noGrp="1"/>
          </p:cNvSpPr>
          <p:nvPr>
            <p:ph idx="1"/>
          </p:nvPr>
        </p:nvSpPr>
        <p:spPr>
          <a:xfrm>
            <a:off x="195942" y="1149531"/>
            <a:ext cx="11996057" cy="5421086"/>
          </a:xfrm>
        </p:spPr>
        <p:txBody>
          <a:bodyPr>
            <a:noAutofit/>
          </a:bodyPr>
          <a:lstStyle/>
          <a:p>
            <a:r>
              <a:rPr lang="cs-CZ" sz="2400" b="1" dirty="0" smtClean="0">
                <a:solidFill>
                  <a:schemeClr val="tx1"/>
                </a:solidFill>
              </a:rPr>
              <a:t>S</a:t>
            </a:r>
            <a:r>
              <a:rPr lang="en-US" sz="2400" b="1" dirty="0" err="1" smtClean="0">
                <a:solidFill>
                  <a:schemeClr val="tx1"/>
                </a:solidFill>
              </a:rPr>
              <a:t>treamlining</a:t>
            </a:r>
            <a:r>
              <a:rPr lang="en-US" sz="2400" b="1" dirty="0" smtClean="0">
                <a:solidFill>
                  <a:schemeClr val="tx1"/>
                </a:solidFill>
              </a:rPr>
              <a:t> </a:t>
            </a:r>
            <a:r>
              <a:rPr lang="en-US" sz="2400" b="1" dirty="0">
                <a:solidFill>
                  <a:schemeClr val="tx1"/>
                </a:solidFill>
              </a:rPr>
              <a:t>a </a:t>
            </a:r>
            <a:r>
              <a:rPr lang="en-US" sz="2400" b="1" dirty="0" smtClean="0">
                <a:solidFill>
                  <a:schemeClr val="tx1"/>
                </a:solidFill>
              </a:rPr>
              <a:t>functioning</a:t>
            </a:r>
            <a:r>
              <a:rPr lang="cs-CZ" sz="2400" b="1" dirty="0" smtClean="0">
                <a:solidFill>
                  <a:schemeClr val="tx1"/>
                </a:solidFill>
              </a:rPr>
              <a:t> Student</a:t>
            </a:r>
            <a:r>
              <a:rPr lang="en-US" sz="2400" b="1" dirty="0" smtClean="0">
                <a:solidFill>
                  <a:schemeClr val="tx1"/>
                </a:solidFill>
              </a:rPr>
              <a:t> </a:t>
            </a:r>
            <a:r>
              <a:rPr lang="en-US" sz="2400" b="1" dirty="0">
                <a:solidFill>
                  <a:schemeClr val="tx1"/>
                </a:solidFill>
              </a:rPr>
              <a:t>parliament and its sustainability in the schools </a:t>
            </a:r>
            <a:r>
              <a:rPr lang="en-US" sz="2400" b="1" dirty="0" smtClean="0">
                <a:solidFill>
                  <a:schemeClr val="tx1"/>
                </a:solidFill>
              </a:rPr>
              <a:t>involved</a:t>
            </a:r>
            <a:endParaRPr lang="cs-CZ" sz="2400" b="1" dirty="0" smtClean="0">
              <a:solidFill>
                <a:schemeClr val="tx1"/>
              </a:solidFill>
            </a:endParaRPr>
          </a:p>
          <a:p>
            <a:r>
              <a:rPr lang="en-US" sz="2400" b="1" dirty="0">
                <a:solidFill>
                  <a:schemeClr val="tx1"/>
                </a:solidFill>
              </a:rPr>
              <a:t>Establishment of </a:t>
            </a:r>
            <a:r>
              <a:rPr lang="cs-CZ" sz="2400" b="1" dirty="0" smtClean="0">
                <a:solidFill>
                  <a:schemeClr val="tx1"/>
                </a:solidFill>
              </a:rPr>
              <a:t>Student </a:t>
            </a:r>
            <a:r>
              <a:rPr lang="en-US" sz="2400" b="1" dirty="0" smtClean="0">
                <a:solidFill>
                  <a:schemeClr val="tx1"/>
                </a:solidFill>
              </a:rPr>
              <a:t>Parliament </a:t>
            </a:r>
            <a:r>
              <a:rPr lang="en-US" sz="2400" b="1" dirty="0">
                <a:solidFill>
                  <a:schemeClr val="tx1"/>
                </a:solidFill>
              </a:rPr>
              <a:t>in </a:t>
            </a:r>
            <a:r>
              <a:rPr lang="en-US" sz="2400" b="1" dirty="0" smtClean="0">
                <a:solidFill>
                  <a:schemeClr val="tx1"/>
                </a:solidFill>
              </a:rPr>
              <a:t>Spain</a:t>
            </a:r>
            <a:endParaRPr lang="cs-CZ" sz="2400" b="1" dirty="0" smtClean="0">
              <a:solidFill>
                <a:schemeClr val="tx1"/>
              </a:solidFill>
            </a:endParaRPr>
          </a:p>
          <a:p>
            <a:r>
              <a:rPr lang="en-US" sz="2400" b="1" dirty="0">
                <a:solidFill>
                  <a:schemeClr val="tx1"/>
                </a:solidFill>
              </a:rPr>
              <a:t>we want to ensure that a single functional parliament is established, drawing on the experience of partner parliaments. Other parliaments will inspire each other, share their experiences and learn from their achievements and mistakes.</a:t>
            </a:r>
            <a:r>
              <a:rPr lang="en-US" sz="2400" b="1" dirty="0"/>
              <a:t> </a:t>
            </a:r>
            <a:endParaRPr lang="cs-CZ" sz="2400" b="1" dirty="0" smtClean="0">
              <a:solidFill>
                <a:schemeClr val="tx1"/>
              </a:solidFill>
            </a:endParaRPr>
          </a:p>
          <a:p>
            <a:r>
              <a:rPr lang="cs-CZ" sz="2400" b="1" dirty="0" smtClean="0">
                <a:solidFill>
                  <a:schemeClr val="tx1"/>
                </a:solidFill>
              </a:rPr>
              <a:t>I</a:t>
            </a:r>
            <a:r>
              <a:rPr lang="en-US" sz="2400" b="1" dirty="0" err="1" smtClean="0">
                <a:solidFill>
                  <a:schemeClr val="tx1"/>
                </a:solidFill>
              </a:rPr>
              <a:t>nvolving</a:t>
            </a:r>
            <a:r>
              <a:rPr lang="cs-CZ" sz="2400" b="1" dirty="0" smtClean="0">
                <a:solidFill>
                  <a:schemeClr val="tx1"/>
                </a:solidFill>
              </a:rPr>
              <a:t> </a:t>
            </a:r>
            <a:r>
              <a:rPr lang="cs-CZ" sz="2400" b="1" dirty="0" err="1" smtClean="0">
                <a:solidFill>
                  <a:schemeClr val="tx1"/>
                </a:solidFill>
              </a:rPr>
              <a:t>members</a:t>
            </a:r>
            <a:r>
              <a:rPr lang="cs-CZ" sz="2400" b="1" dirty="0" smtClean="0">
                <a:solidFill>
                  <a:schemeClr val="tx1"/>
                </a:solidFill>
              </a:rPr>
              <a:t> </a:t>
            </a:r>
            <a:r>
              <a:rPr lang="cs-CZ" sz="2400" b="1" dirty="0" err="1" smtClean="0">
                <a:solidFill>
                  <a:schemeClr val="tx1"/>
                </a:solidFill>
              </a:rPr>
              <a:t>of</a:t>
            </a:r>
            <a:r>
              <a:rPr lang="cs-CZ" sz="2400" b="1" dirty="0" smtClean="0">
                <a:solidFill>
                  <a:schemeClr val="tx1"/>
                </a:solidFill>
              </a:rPr>
              <a:t> </a:t>
            </a:r>
            <a:r>
              <a:rPr lang="cs-CZ" sz="2400" b="1" dirty="0" err="1" smtClean="0">
                <a:solidFill>
                  <a:schemeClr val="tx1"/>
                </a:solidFill>
              </a:rPr>
              <a:t>the</a:t>
            </a:r>
            <a:r>
              <a:rPr lang="cs-CZ" sz="2400" b="1" dirty="0" smtClean="0">
                <a:solidFill>
                  <a:schemeClr val="tx1"/>
                </a:solidFill>
              </a:rPr>
              <a:t> Student </a:t>
            </a:r>
            <a:r>
              <a:rPr lang="cs-CZ" sz="2400" b="1" dirty="0" err="1" smtClean="0">
                <a:solidFill>
                  <a:schemeClr val="tx1"/>
                </a:solidFill>
              </a:rPr>
              <a:t>Parliament</a:t>
            </a:r>
            <a:r>
              <a:rPr lang="en-US" sz="2400" b="1" dirty="0" smtClean="0">
                <a:solidFill>
                  <a:schemeClr val="tx1"/>
                </a:solidFill>
              </a:rPr>
              <a:t> </a:t>
            </a:r>
            <a:r>
              <a:rPr lang="en-US" sz="2400" b="1" dirty="0">
                <a:solidFill>
                  <a:schemeClr val="tx1"/>
                </a:solidFill>
              </a:rPr>
              <a:t>and other pupils in this international project</a:t>
            </a:r>
            <a:endParaRPr lang="cs-CZ" sz="2400" b="1" dirty="0" smtClean="0">
              <a:solidFill>
                <a:schemeClr val="tx1"/>
              </a:solidFill>
            </a:endParaRPr>
          </a:p>
          <a:p>
            <a:endParaRPr lang="cs-CZ" sz="4400" dirty="0">
              <a:solidFill>
                <a:schemeClr val="tx1"/>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972" y="4412388"/>
            <a:ext cx="2619375" cy="1743075"/>
          </a:xfrm>
          <a:prstGeom prst="rect">
            <a:avLst/>
          </a:prstGeom>
        </p:spPr>
      </p:pic>
    </p:spTree>
    <p:extLst>
      <p:ext uri="{BB962C8B-B14F-4D97-AF65-F5344CB8AC3E}">
        <p14:creationId xmlns:p14="http://schemas.microsoft.com/office/powerpoint/2010/main" val="300918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131" y="195944"/>
            <a:ext cx="9038871" cy="1031966"/>
          </a:xfrm>
        </p:spPr>
        <p:txBody>
          <a:bodyPr>
            <a:normAutofit/>
          </a:bodyPr>
          <a:lstStyle/>
          <a:p>
            <a:r>
              <a:rPr lang="cs-CZ" dirty="0" err="1" smtClean="0"/>
              <a:t>Aim</a:t>
            </a:r>
            <a:r>
              <a:rPr lang="cs-CZ" dirty="0" smtClean="0"/>
              <a:t> </a:t>
            </a:r>
            <a:r>
              <a:rPr lang="cs-CZ" dirty="0" err="1" smtClean="0"/>
              <a:t>of</a:t>
            </a:r>
            <a:r>
              <a:rPr lang="cs-CZ" dirty="0" smtClean="0"/>
              <a:t> </a:t>
            </a:r>
            <a:r>
              <a:rPr lang="cs-CZ" dirty="0" err="1" smtClean="0"/>
              <a:t>the</a:t>
            </a:r>
            <a:r>
              <a:rPr lang="cs-CZ" dirty="0" smtClean="0"/>
              <a:t> Project:</a:t>
            </a:r>
            <a:endParaRPr lang="cs-CZ" dirty="0"/>
          </a:p>
        </p:txBody>
      </p:sp>
      <p:sp>
        <p:nvSpPr>
          <p:cNvPr id="3" name="Zástupný symbol pro obsah 2"/>
          <p:cNvSpPr>
            <a:spLocks noGrp="1"/>
          </p:cNvSpPr>
          <p:nvPr>
            <p:ph idx="1"/>
          </p:nvPr>
        </p:nvSpPr>
        <p:spPr>
          <a:xfrm>
            <a:off x="91440" y="875211"/>
            <a:ext cx="11678194" cy="5166151"/>
          </a:xfrm>
        </p:spPr>
        <p:txBody>
          <a:bodyPr>
            <a:normAutofit/>
          </a:bodyPr>
          <a:lstStyle/>
          <a:p>
            <a:r>
              <a:rPr lang="en-US" sz="4400" b="1" dirty="0">
                <a:solidFill>
                  <a:schemeClr val="tx1"/>
                </a:solidFill>
              </a:rPr>
              <a:t>exchange of pupils' </a:t>
            </a:r>
            <a:r>
              <a:rPr lang="cs-CZ" sz="4400" b="1" dirty="0" smtClean="0">
                <a:solidFill>
                  <a:schemeClr val="tx1"/>
                </a:solidFill>
              </a:rPr>
              <a:t>and </a:t>
            </a:r>
            <a:r>
              <a:rPr lang="cs-CZ" sz="4400" b="1" dirty="0" err="1" smtClean="0">
                <a:solidFill>
                  <a:schemeClr val="tx1"/>
                </a:solidFill>
              </a:rPr>
              <a:t>teachers</a:t>
            </a:r>
            <a:r>
              <a:rPr lang="cs-CZ" sz="4400" b="1" dirty="0">
                <a:solidFill>
                  <a:schemeClr val="tx1"/>
                </a:solidFill>
              </a:rPr>
              <a:t>´</a:t>
            </a:r>
            <a:r>
              <a:rPr lang="en-US" sz="4400" b="1" dirty="0" smtClean="0">
                <a:solidFill>
                  <a:schemeClr val="tx1"/>
                </a:solidFill>
              </a:rPr>
              <a:t>experience </a:t>
            </a:r>
            <a:r>
              <a:rPr lang="en-US" sz="4400" b="1" dirty="0">
                <a:solidFill>
                  <a:schemeClr val="tx1"/>
                </a:solidFill>
              </a:rPr>
              <a:t>through </a:t>
            </a:r>
            <a:r>
              <a:rPr lang="en-US" sz="4400" b="1" dirty="0" err="1">
                <a:solidFill>
                  <a:schemeClr val="tx1"/>
                </a:solidFill>
              </a:rPr>
              <a:t>etwinning</a:t>
            </a:r>
            <a:r>
              <a:rPr lang="en-US" sz="4400" b="1" dirty="0">
                <a:solidFill>
                  <a:schemeClr val="tx1"/>
                </a:solidFill>
              </a:rPr>
              <a:t>, videoconferencing, </a:t>
            </a:r>
            <a:r>
              <a:rPr lang="en-US" sz="4400" b="1" dirty="0" smtClean="0">
                <a:solidFill>
                  <a:schemeClr val="tx1"/>
                </a:solidFill>
              </a:rPr>
              <a:t>web</a:t>
            </a:r>
            <a:r>
              <a:rPr lang="cs-CZ" sz="4400" b="1" dirty="0" smtClean="0">
                <a:solidFill>
                  <a:schemeClr val="tx1"/>
                </a:solidFill>
              </a:rPr>
              <a:t>, </a:t>
            </a:r>
            <a:r>
              <a:rPr lang="cs-CZ" sz="4400" b="1" dirty="0" err="1" smtClean="0">
                <a:solidFill>
                  <a:schemeClr val="tx1"/>
                </a:solidFill>
              </a:rPr>
              <a:t>facebook</a:t>
            </a:r>
            <a:r>
              <a:rPr lang="cs-CZ" sz="4400" b="1" dirty="0" smtClean="0">
                <a:solidFill>
                  <a:schemeClr val="tx1"/>
                </a:solidFill>
              </a:rPr>
              <a:t>….</a:t>
            </a:r>
          </a:p>
          <a:p>
            <a:r>
              <a:rPr lang="en-US" sz="4400" b="1" dirty="0" smtClean="0">
                <a:solidFill>
                  <a:schemeClr val="tx1"/>
                </a:solidFill>
              </a:rPr>
              <a:t>work</a:t>
            </a:r>
            <a:r>
              <a:rPr lang="cs-CZ" sz="4400" b="1" dirty="0" err="1" smtClean="0">
                <a:solidFill>
                  <a:schemeClr val="tx1"/>
                </a:solidFill>
              </a:rPr>
              <a:t>ing</a:t>
            </a:r>
            <a:r>
              <a:rPr lang="en-US" sz="4400" b="1" dirty="0" smtClean="0">
                <a:solidFill>
                  <a:schemeClr val="tx1"/>
                </a:solidFill>
              </a:rPr>
              <a:t> </a:t>
            </a:r>
            <a:r>
              <a:rPr lang="en-US" sz="4400" b="1" dirty="0">
                <a:solidFill>
                  <a:schemeClr val="tx1"/>
                </a:solidFill>
              </a:rPr>
              <a:t>with </a:t>
            </a:r>
            <a:r>
              <a:rPr lang="en-US" sz="4400" b="1" dirty="0" err="1">
                <a:solidFill>
                  <a:schemeClr val="tx1"/>
                </a:solidFill>
              </a:rPr>
              <a:t>etwinning</a:t>
            </a:r>
            <a:r>
              <a:rPr lang="en-US" sz="4400" b="1" dirty="0">
                <a:solidFill>
                  <a:schemeClr val="tx1"/>
                </a:solidFill>
              </a:rPr>
              <a:t> and </a:t>
            </a:r>
            <a:r>
              <a:rPr lang="en-US" sz="4400" b="1" dirty="0" smtClean="0">
                <a:solidFill>
                  <a:schemeClr val="tx1"/>
                </a:solidFill>
              </a:rPr>
              <a:t>project</a:t>
            </a:r>
            <a:r>
              <a:rPr lang="cs-CZ" sz="4400" b="1" dirty="0" smtClean="0">
                <a:solidFill>
                  <a:schemeClr val="tx1"/>
                </a:solidFill>
              </a:rPr>
              <a:t>´s</a:t>
            </a:r>
            <a:r>
              <a:rPr lang="en-US" sz="4400" b="1" dirty="0" smtClean="0">
                <a:solidFill>
                  <a:schemeClr val="tx1"/>
                </a:solidFill>
              </a:rPr>
              <a:t> </a:t>
            </a:r>
            <a:r>
              <a:rPr lang="en-US" sz="4400" b="1" dirty="0">
                <a:solidFill>
                  <a:schemeClr val="tx1"/>
                </a:solidFill>
              </a:rPr>
              <a:t>website</a:t>
            </a:r>
            <a:endParaRPr lang="cs-CZ" sz="4400" b="1" dirty="0" smtClean="0">
              <a:solidFill>
                <a:schemeClr val="tx1"/>
              </a:solidFill>
            </a:endParaRPr>
          </a:p>
          <a:p>
            <a:r>
              <a:rPr lang="cs-CZ" sz="4400" b="1" dirty="0" err="1">
                <a:solidFill>
                  <a:schemeClr val="tx1"/>
                </a:solidFill>
              </a:rPr>
              <a:t>improvement</a:t>
            </a:r>
            <a:r>
              <a:rPr lang="cs-CZ" sz="4400" b="1" dirty="0">
                <a:solidFill>
                  <a:schemeClr val="tx1"/>
                </a:solidFill>
              </a:rPr>
              <a:t> in </a:t>
            </a:r>
            <a:r>
              <a:rPr lang="cs-CZ" sz="4400" b="1" dirty="0" err="1" smtClean="0">
                <a:solidFill>
                  <a:schemeClr val="tx1"/>
                </a:solidFill>
              </a:rPr>
              <a:t>English</a:t>
            </a:r>
            <a:r>
              <a:rPr lang="cs-CZ" sz="4400" b="1" dirty="0" smtClean="0">
                <a:solidFill>
                  <a:schemeClr val="tx1"/>
                </a:solidFill>
              </a:rPr>
              <a:t> </a:t>
            </a:r>
            <a:r>
              <a:rPr lang="cs-CZ" sz="4400" b="1" dirty="0" err="1" smtClean="0">
                <a:solidFill>
                  <a:schemeClr val="tx1"/>
                </a:solidFill>
              </a:rPr>
              <a:t>language</a:t>
            </a:r>
            <a:endParaRPr lang="cs-CZ" sz="4400" b="1" dirty="0">
              <a:solidFill>
                <a:schemeClr val="tx1"/>
              </a:solidFill>
            </a:endParaRPr>
          </a:p>
        </p:txBody>
      </p:sp>
    </p:spTree>
    <p:extLst>
      <p:ext uri="{BB962C8B-B14F-4D97-AF65-F5344CB8AC3E}">
        <p14:creationId xmlns:p14="http://schemas.microsoft.com/office/powerpoint/2010/main" val="359428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flipV="1">
            <a:off x="677334" y="563881"/>
            <a:ext cx="8596668" cy="45719"/>
          </a:xfrm>
        </p:spPr>
        <p:txBody>
          <a:bodyPr>
            <a:normAutofit fontScale="90000"/>
          </a:bodyPr>
          <a:lstStyle/>
          <a:p>
            <a:endParaRPr lang="cs-CZ" dirty="0"/>
          </a:p>
        </p:txBody>
      </p:sp>
      <p:sp>
        <p:nvSpPr>
          <p:cNvPr id="5" name="Zástupný symbol pro obsah 4"/>
          <p:cNvSpPr>
            <a:spLocks noGrp="1"/>
          </p:cNvSpPr>
          <p:nvPr>
            <p:ph idx="1"/>
          </p:nvPr>
        </p:nvSpPr>
        <p:spPr>
          <a:xfrm>
            <a:off x="300447" y="378823"/>
            <a:ext cx="11273244" cy="5662539"/>
          </a:xfrm>
        </p:spPr>
        <p:txBody>
          <a:bodyPr>
            <a:noAutofit/>
          </a:bodyPr>
          <a:lstStyle/>
          <a:p>
            <a:pPr marL="0" indent="0">
              <a:buNone/>
            </a:pPr>
            <a:r>
              <a:rPr lang="cs-CZ" sz="4400" b="1" dirty="0">
                <a:solidFill>
                  <a:schemeClr val="tx1"/>
                </a:solidFill>
              </a:rPr>
              <a:t>I</a:t>
            </a:r>
            <a:r>
              <a:rPr lang="en-US" sz="4400" b="1" dirty="0" err="1" smtClean="0">
                <a:solidFill>
                  <a:schemeClr val="tx1"/>
                </a:solidFill>
              </a:rPr>
              <a:t>nspiration</a:t>
            </a:r>
            <a:r>
              <a:rPr lang="en-US" sz="4400" b="1" dirty="0" smtClean="0">
                <a:solidFill>
                  <a:schemeClr val="tx1"/>
                </a:solidFill>
              </a:rPr>
              <a:t> </a:t>
            </a:r>
            <a:r>
              <a:rPr lang="en-US" sz="4400" b="1" dirty="0">
                <a:solidFill>
                  <a:schemeClr val="tx1"/>
                </a:solidFill>
              </a:rPr>
              <a:t>from foreign schools not only from the </a:t>
            </a:r>
            <a:r>
              <a:rPr lang="cs-CZ" sz="4400" b="1" dirty="0" smtClean="0">
                <a:solidFill>
                  <a:schemeClr val="tx1"/>
                </a:solidFill>
              </a:rPr>
              <a:t>Student</a:t>
            </a:r>
            <a:r>
              <a:rPr lang="en-US" sz="4400" b="1" dirty="0" smtClean="0">
                <a:solidFill>
                  <a:schemeClr val="tx1"/>
                </a:solidFill>
              </a:rPr>
              <a:t>'s </a:t>
            </a:r>
            <a:r>
              <a:rPr lang="cs-CZ" sz="4400" b="1" dirty="0" smtClean="0">
                <a:solidFill>
                  <a:schemeClr val="tx1"/>
                </a:solidFill>
              </a:rPr>
              <a:t>P</a:t>
            </a:r>
            <a:r>
              <a:rPr lang="en-US" sz="4400" b="1" dirty="0" err="1" smtClean="0">
                <a:solidFill>
                  <a:schemeClr val="tx1"/>
                </a:solidFill>
              </a:rPr>
              <a:t>arliament</a:t>
            </a:r>
            <a:r>
              <a:rPr lang="en-US" sz="4400" b="1" dirty="0" smtClean="0">
                <a:solidFill>
                  <a:schemeClr val="tx1"/>
                </a:solidFill>
              </a:rPr>
              <a:t> </a:t>
            </a:r>
            <a:r>
              <a:rPr lang="en-US" sz="4400" b="1" dirty="0">
                <a:solidFill>
                  <a:schemeClr val="tx1"/>
                </a:solidFill>
              </a:rPr>
              <a:t>and</a:t>
            </a:r>
          </a:p>
          <a:p>
            <a:pPr marL="0" indent="0">
              <a:buNone/>
            </a:pPr>
            <a:r>
              <a:rPr lang="en-US" sz="4400" b="1" dirty="0">
                <a:solidFill>
                  <a:schemeClr val="tx1"/>
                </a:solidFill>
              </a:rPr>
              <a:t>sharing experiences of different countries and </a:t>
            </a:r>
            <a:r>
              <a:rPr lang="en-US" sz="4400" b="1" dirty="0" smtClean="0">
                <a:solidFill>
                  <a:schemeClr val="tx1"/>
                </a:solidFill>
              </a:rPr>
              <a:t>cultures</a:t>
            </a:r>
            <a:endParaRPr lang="cs-CZ" sz="4400" b="1" dirty="0" smtClean="0">
              <a:solidFill>
                <a:schemeClr val="tx1"/>
              </a:solidFill>
            </a:endParaRPr>
          </a:p>
          <a:p>
            <a:endParaRPr lang="cs-CZ" sz="4400" b="1" dirty="0"/>
          </a:p>
          <a:p>
            <a:endParaRPr lang="cs-CZ" sz="4400" b="1"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334" y="2947370"/>
            <a:ext cx="4708988" cy="3093992"/>
          </a:xfrm>
          <a:prstGeom prst="rect">
            <a:avLst/>
          </a:prstGeom>
        </p:spPr>
      </p:pic>
    </p:spTree>
    <p:extLst>
      <p:ext uri="{BB962C8B-B14F-4D97-AF65-F5344CB8AC3E}">
        <p14:creationId xmlns:p14="http://schemas.microsoft.com/office/powerpoint/2010/main" val="2252704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z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449</TotalTime>
  <Words>1263</Words>
  <Application>Microsoft Office PowerPoint</Application>
  <PresentationFormat>Širokoúhlá obrazovka</PresentationFormat>
  <Paragraphs>63</Paragraphs>
  <Slides>24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24</vt:i4>
      </vt:variant>
    </vt:vector>
  </HeadingPairs>
  <TitlesOfParts>
    <vt:vector size="29" baseType="lpstr">
      <vt:lpstr>Arial</vt:lpstr>
      <vt:lpstr>Trebuchet MS</vt:lpstr>
      <vt:lpstr>Wingdings</vt:lpstr>
      <vt:lpstr>Wingdings 3</vt:lpstr>
      <vt:lpstr>Fazeta</vt:lpstr>
      <vt:lpstr>ERASMUS +</vt:lpstr>
      <vt:lpstr>Prezentace aplikace PowerPoint</vt:lpstr>
      <vt:lpstr>Schools involved in the Project:</vt:lpstr>
      <vt:lpstr>Prezentace aplikace PowerPoint</vt:lpstr>
      <vt:lpstr>Mobilities: </vt:lpstr>
      <vt:lpstr>Mobilities:</vt:lpstr>
      <vt:lpstr>Aim of the Project:</vt:lpstr>
      <vt:lpstr>Aim of the Project:</vt:lpstr>
      <vt:lpstr>Prezentace aplikace PowerPoint</vt:lpstr>
      <vt:lpstr>Our tasks:</vt:lpstr>
      <vt:lpstr>Our tasks:</vt:lpstr>
      <vt:lpstr>Základní škola Za Alejí – Czech Republic (Uherské Hradiště)</vt:lpstr>
      <vt:lpstr>Prezentace aplikace PowerPoint</vt:lpstr>
      <vt:lpstr>Colegio Nuestra Seňora del Rosario – SPAIN (Paterna – Valencia)</vt:lpstr>
      <vt:lpstr>Prezentace aplikace PowerPoint</vt:lpstr>
      <vt:lpstr>Pumpuru vidusskola – Latvia - Jürmala</vt:lpstr>
      <vt:lpstr>Prezentace aplikace PowerPoint</vt:lpstr>
      <vt:lpstr>Bodnant Community School – Prestatyn – UK (Wales)</vt:lpstr>
      <vt:lpstr>Prezentace aplikace PowerPoint</vt:lpstr>
      <vt:lpstr>Gozo College Rabat Primary – Malta - Gozo</vt:lpstr>
      <vt:lpstr>Prezentace aplikace PowerPoint</vt:lpstr>
      <vt:lpstr>Coordinators:</vt:lpstr>
      <vt:lpstr>Koordinátoři projektů</vt:lpstr>
      <vt:lpstr>We are looking forward to this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dc:title>
  <dc:creator>Kristýna Horáková</dc:creator>
  <cp:lastModifiedBy>Uživatel systému Windows</cp:lastModifiedBy>
  <cp:revision>42</cp:revision>
  <dcterms:created xsi:type="dcterms:W3CDTF">2019-08-28T07:30:22Z</dcterms:created>
  <dcterms:modified xsi:type="dcterms:W3CDTF">2019-09-18T18:00:44Z</dcterms:modified>
</cp:coreProperties>
</file>