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7" r:id="rId3"/>
    <p:sldId id="298" r:id="rId4"/>
    <p:sldId id="286" r:id="rId5"/>
    <p:sldId id="280" r:id="rId6"/>
    <p:sldId id="287" r:id="rId7"/>
    <p:sldId id="279" r:id="rId8"/>
    <p:sldId id="284" r:id="rId9"/>
    <p:sldId id="297" r:id="rId10"/>
    <p:sldId id="296" r:id="rId11"/>
    <p:sldId id="295" r:id="rId12"/>
    <p:sldId id="294" r:id="rId13"/>
    <p:sldId id="293" r:id="rId14"/>
    <p:sldId id="292" r:id="rId15"/>
    <p:sldId id="291" r:id="rId16"/>
    <p:sldId id="290" r:id="rId17"/>
    <p:sldId id="285" r:id="rId18"/>
    <p:sldId id="299" r:id="rId19"/>
    <p:sldId id="257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6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B871B-DEAD-4BB5-B010-5CC036E97B8B}" type="datetimeFigureOut">
              <a:rPr lang="cs-CZ" smtClean="0"/>
              <a:t>27.4.2020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A86C8-172D-4119-A8DB-D8538D1B10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554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2A86C8-172D-4119-A8DB-D8538D1B10D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046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D520-F9DD-472E-B411-820FEFE317E5}" type="datetime1">
              <a:rPr lang="cs-CZ" smtClean="0"/>
              <a:t>27.4.2020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Jarmila Hájková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D013-A78C-4C10-8734-4D77D093B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92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779F2-9EA5-47D2-813E-0133F61E5302}" type="datetime1">
              <a:rPr lang="cs-CZ" smtClean="0"/>
              <a:t>27.4.2020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Jarmila Hájková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D013-A78C-4C10-8734-4D77D093B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80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D21A-0B17-475E-A8CE-683C9345177E}" type="datetime1">
              <a:rPr lang="cs-CZ" smtClean="0"/>
              <a:t>27.4.2020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Jarmila Hájková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D013-A78C-4C10-8734-4D77D093B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187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02E3-BD60-4429-B1EA-80D2F712069A}" type="datetime1">
              <a:rPr lang="cs-CZ" smtClean="0"/>
              <a:t>27.4.2020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Jarmila Hájková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D013-A78C-4C10-8734-4D77D093B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374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D63-C221-433D-8508-7763E72C8C06}" type="datetime1">
              <a:rPr lang="cs-CZ" smtClean="0"/>
              <a:t>27.4.2020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Jarmila Hájková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D013-A78C-4C10-8734-4D77D093B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72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EC40-AED4-476B-9DFD-084EBA7B885A}" type="datetime1">
              <a:rPr lang="cs-CZ" smtClean="0"/>
              <a:t>27.4.2020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Jarmila Hájková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D013-A78C-4C10-8734-4D77D093B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62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30A45-C2A6-41FA-AEA6-E9256E122D6F}" type="datetime1">
              <a:rPr lang="cs-CZ" smtClean="0"/>
              <a:t>27.4.2020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Jarmila Hájková 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D013-A78C-4C10-8734-4D77D093B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20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A5259-07E1-4F3E-B70D-F3C1D7881E31}" type="datetime1">
              <a:rPr lang="cs-CZ" smtClean="0"/>
              <a:t>27.4.2020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Jarmila Hájková 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D013-A78C-4C10-8734-4D77D093B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84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B8E4-57D8-4325-AE65-B6C62F5B1499}" type="datetime1">
              <a:rPr lang="cs-CZ" smtClean="0"/>
              <a:t>27.4.2020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Jarmila Hájková 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D013-A78C-4C10-8734-4D77D093B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15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198E3-118B-416B-B133-5EF91647606E}" type="datetime1">
              <a:rPr lang="cs-CZ" smtClean="0"/>
              <a:t>27.4.2020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Jarmila Hájková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D013-A78C-4C10-8734-4D77D093B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0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E087E-BF85-4061-8BA1-5767AE81925B}" type="datetime1">
              <a:rPr lang="cs-CZ" smtClean="0"/>
              <a:t>27.4.2020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Jarmila Hájková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D013-A78C-4C10-8734-4D77D093B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79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FC4B6-4CA5-4130-BBCF-088FCEA8E514}" type="datetime1">
              <a:rPr lang="cs-CZ" smtClean="0"/>
              <a:t>27.4.2020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Jarmila Hájková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1D013-A78C-4C10-8734-4D77D093B4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0659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s/9/d/f/1/11949897602109402720tigre03_architetto_franc_01.svg.med.png" TargetMode="External"/><Relationship Id="rId13" Type="http://schemas.openxmlformats.org/officeDocument/2006/relationships/image" Target="../media/image6.png"/><Relationship Id="rId18" Type="http://schemas.openxmlformats.org/officeDocument/2006/relationships/hyperlink" Target="http://www.clker.com/cliparts/e/5/2/5/1322600055302797937Brown%20Gorilla%20Stuffed%20Toy.svg.med.png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hyperlink" Target="http://www.clker.com/cliparts/4/8/a/c/1194985216131380278elefante_in_corsa.svg.med.png" TargetMode="External"/><Relationship Id="rId17" Type="http://schemas.openxmlformats.org/officeDocument/2006/relationships/image" Target="../media/image8.png"/><Relationship Id="rId2" Type="http://schemas.openxmlformats.org/officeDocument/2006/relationships/hyperlink" Target="http://www.clker.com/cliparts/q/s/q/S/w/A/hedgehog-revised-md.png" TargetMode="External"/><Relationship Id="rId16" Type="http://schemas.openxmlformats.org/officeDocument/2006/relationships/hyperlink" Target="http://www.clker.com/cliparts/8/9/a/f/1195440823850454185liftarn_Running_pig.svg.med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clker.com/cliparts/e/d/c/b/11949854831733825502topo_architetto_francesc_01.svg.med.png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://www.clker.com/cliparts/U/s/I/W/z/O/blue-whale-md.png" TargetMode="External"/><Relationship Id="rId19" Type="http://schemas.openxmlformats.org/officeDocument/2006/relationships/image" Target="../media/image9.png"/><Relationship Id="rId4" Type="http://schemas.openxmlformats.org/officeDocument/2006/relationships/hyperlink" Target="http://www.clker.com/cliparts/c/3/8/9/1197102179335110127johnny_automatic_bat.svg.med.png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clker.com/cliparts/4/1/e/3/1194989824655940771cavallo_architetto_franc_06.svg.med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s://upload.wikimedia.org/wikipedia/commons/0/02/Eichh%C3%B6rnchen_D%C3%BCsseldorf_Hofgarten_edit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9/90/ZOO_Praha,_03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s://upload.wikimedia.org/wikipedia/commons/0/0d/%D0%9C%D1%8B%D1%88%D1%8C_2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upload.wikimedia.org/wikipedia/commons/d/d6/Handsome_Lion_00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s://upload.wikimedia.org/wikipedia/commons/0/09/Tygr_usurijsk%C3%BD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upload.wikimedia.org/wikipedia/commons/1/14/Image-Blue_Whale_and_Hector_Dolphine_Colored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upload.wikimedia.org/wikipedia/commons/a/ac/IndianElephan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s://upload.wikimedia.org/wikipedia/commons/5/59/Serengeti_Elefantenbulle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hyperlink" Target="https://upload.wikimedia.org/wikipedia/commons/7/78/AusRidingPony.jpg" TargetMode="External"/><Relationship Id="rId7" Type="http://schemas.openxmlformats.org/officeDocument/2006/relationships/hyperlink" Target="https://upload.wikimedia.org/wikipedia/commons/3/3a/Indian_Rhino_(Rhinoceros_unicornis)1_-_Relic38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hyperlink" Target="https://upload.wikimedia.org/wikipedia/commons/b/b7/Equus_asinus_Kadzid%C5%82owo_002.jpg" TargetMode="External"/><Relationship Id="rId10" Type="http://schemas.openxmlformats.org/officeDocument/2006/relationships/image" Target="../media/image36.jpeg"/><Relationship Id="rId4" Type="http://schemas.openxmlformats.org/officeDocument/2006/relationships/image" Target="../media/image33.jpeg"/><Relationship Id="rId9" Type="http://schemas.openxmlformats.org/officeDocument/2006/relationships/hyperlink" Target="https://upload.wikimedia.org/wikipedia/commons/4/48/Equus_grevyi_(aka)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upload.wikimedia.org/wikipedia/commons/0/0b/Capra_pyrenaica.jpg" TargetMode="External"/><Relationship Id="rId3" Type="http://schemas.openxmlformats.org/officeDocument/2006/relationships/image" Target="../media/image37.jpeg"/><Relationship Id="rId7" Type="http://schemas.openxmlformats.org/officeDocument/2006/relationships/image" Target="../media/image39.jpeg"/><Relationship Id="rId2" Type="http://schemas.openxmlformats.org/officeDocument/2006/relationships/hyperlink" Target="https://upload.wikimedia.org/wikipedia/commons/4/43/Adaptau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c/c7/Wildschwein_12.4.2008_117.jpg" TargetMode="External"/><Relationship Id="rId11" Type="http://schemas.openxmlformats.org/officeDocument/2006/relationships/image" Target="../media/image41.jpeg"/><Relationship Id="rId5" Type="http://schemas.openxmlformats.org/officeDocument/2006/relationships/image" Target="../media/image38.jpeg"/><Relationship Id="rId10" Type="http://schemas.openxmlformats.org/officeDocument/2006/relationships/hyperlink" Target="https://upload.wikimedia.org/wikipedia/commons/a/a6/Deutsches_schwarzk%C3%B6pfiges_Fleischschaf.JPG" TargetMode="External"/><Relationship Id="rId4" Type="http://schemas.openxmlformats.org/officeDocument/2006/relationships/hyperlink" Target="https://upload.wikimedia.org/wikipedia/commons/d/db/Pig_USDA01c0116.jpg" TargetMode="External"/><Relationship Id="rId9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hyperlink" Target="https://upload.wikimedia.org/wikipedia/commons/b/b7/Gorilla_gorilla_gorilla1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d/d3/OrangutanP1.jpg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s://upload.wikimedia.org/wikipedia/commons/f/fb/Lightmatter_chimp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ker.com/clipart-7002.html" TargetMode="External"/><Relationship Id="rId13" Type="http://schemas.openxmlformats.org/officeDocument/2006/relationships/hyperlink" Target="http://www.clker.com/clipart-158475.html" TargetMode="External"/><Relationship Id="rId18" Type="http://schemas.openxmlformats.org/officeDocument/2006/relationships/hyperlink" Target="http://www.clker.com/clipart-fish-in-the-sea.html" TargetMode="External"/><Relationship Id="rId26" Type="http://schemas.openxmlformats.org/officeDocument/2006/relationships/hyperlink" Target="https://commons.wikimedia.org/wiki/User:Archaeodontosaurus" TargetMode="External"/><Relationship Id="rId3" Type="http://schemas.openxmlformats.org/officeDocument/2006/relationships/hyperlink" Target="http://www.clker.com/clipart-14356.html" TargetMode="External"/><Relationship Id="rId21" Type="http://schemas.openxmlformats.org/officeDocument/2006/relationships/hyperlink" Target="https://commons.wikimedia.org/wiki/User:Rainer_Zenz" TargetMode="External"/><Relationship Id="rId7" Type="http://schemas.openxmlformats.org/officeDocument/2006/relationships/hyperlink" Target="http://www.clker.com/clipart-3109.html" TargetMode="External"/><Relationship Id="rId12" Type="http://schemas.openxmlformats.org/officeDocument/2006/relationships/hyperlink" Target="http://www.clker.com/clipart-lungs.html" TargetMode="External"/><Relationship Id="rId17" Type="http://schemas.openxmlformats.org/officeDocument/2006/relationships/hyperlink" Target="http://www.clker.com/clipart-camel-with-pyramid.html" TargetMode="External"/><Relationship Id="rId25" Type="http://schemas.openxmlformats.org/officeDocument/2006/relationships/hyperlink" Target="https://commons.wikimedia.org/wiki/File:Keqs_young_european_hedgehog1.jpg?uselang=cs" TargetMode="External"/><Relationship Id="rId2" Type="http://schemas.openxmlformats.org/officeDocument/2006/relationships/hyperlink" Target="http://www.clker.com/clipart-hedgehog-revised.html" TargetMode="External"/><Relationship Id="rId16" Type="http://schemas.openxmlformats.org/officeDocument/2006/relationships/hyperlink" Target="http://www.clker.com/clipart-11332.html" TargetMode="External"/><Relationship Id="rId20" Type="http://schemas.openxmlformats.org/officeDocument/2006/relationships/hyperlink" Target="https://commons.wikimedia.org/wiki/File:Sacral_region_of_spinal_cord.gif?uselang=cs" TargetMode="External"/><Relationship Id="rId29" Type="http://schemas.openxmlformats.org/officeDocument/2006/relationships/hyperlink" Target="https://commons.wikimedia.org/wiki/File:Haeckel_Chiroptera_Plecotus_auritus_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ker.com/clipart-blue-whale.html" TargetMode="External"/><Relationship Id="rId11" Type="http://schemas.openxmlformats.org/officeDocument/2006/relationships/hyperlink" Target="http://www.clker.com/clipart-150972.html" TargetMode="External"/><Relationship Id="rId24" Type="http://schemas.openxmlformats.org/officeDocument/2006/relationships/hyperlink" Target="https://commons.wikimedia.org/wiki/File:Diplodocus_Heinrich_Harder.jpg" TargetMode="External"/><Relationship Id="rId5" Type="http://schemas.openxmlformats.org/officeDocument/2006/relationships/hyperlink" Target="http://www.clker.com/clipart-6977.html" TargetMode="External"/><Relationship Id="rId15" Type="http://schemas.openxmlformats.org/officeDocument/2006/relationships/hyperlink" Target="http://www.clker.com/clipart-211854.html" TargetMode="External"/><Relationship Id="rId23" Type="http://schemas.openxmlformats.org/officeDocument/2006/relationships/hyperlink" Target="https://commons.wikimedia.org/wiki/Heinrich_Harder" TargetMode="External"/><Relationship Id="rId28" Type="http://schemas.openxmlformats.org/officeDocument/2006/relationships/hyperlink" Target="https://en.wikipedia.org/wiki/en:Ernst_Haeckel" TargetMode="External"/><Relationship Id="rId10" Type="http://schemas.openxmlformats.org/officeDocument/2006/relationships/hyperlink" Target="http://www.clker.com/clipart-162794.html" TargetMode="External"/><Relationship Id="rId19" Type="http://schemas.openxmlformats.org/officeDocument/2006/relationships/hyperlink" Target="https://commons.wikimedia.org/w/index.php?title=User:Researchedoctora&amp;action=edit&amp;redlink=1" TargetMode="External"/><Relationship Id="rId4" Type="http://schemas.openxmlformats.org/officeDocument/2006/relationships/hyperlink" Target="http://www.clker.com/clipart-3401.html" TargetMode="External"/><Relationship Id="rId9" Type="http://schemas.openxmlformats.org/officeDocument/2006/relationships/hyperlink" Target="http://www.clker.com/clipart-11779.html" TargetMode="External"/><Relationship Id="rId14" Type="http://schemas.openxmlformats.org/officeDocument/2006/relationships/hyperlink" Target="http://www.clker.com/clipart-human-heart.html" TargetMode="External"/><Relationship Id="rId22" Type="http://schemas.openxmlformats.org/officeDocument/2006/relationships/hyperlink" Target="https://commons.wikimedia.org/wiki/File:Markknochen-1.jpg" TargetMode="External"/><Relationship Id="rId27" Type="http://schemas.openxmlformats.org/officeDocument/2006/relationships/hyperlink" Target="https://commons.wikimedia.org/wiki/File:Talpa_europaea_MHNT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Tygr_usurijsk&#253;.JPG" TargetMode="External"/><Relationship Id="rId13" Type="http://schemas.openxmlformats.org/officeDocument/2006/relationships/hyperlink" Target="https://commons.wikimedia.org/wiki/File:Serengeti_Elefantenbulle.jpg" TargetMode="External"/><Relationship Id="rId18" Type="http://schemas.openxmlformats.org/officeDocument/2006/relationships/hyperlink" Target="https://commons.wikimedia.org/wiki/User:Relic38" TargetMode="External"/><Relationship Id="rId26" Type="http://schemas.openxmlformats.org/officeDocument/2006/relationships/hyperlink" Target="https://commons.wikimedia.org/wiki/File:Capra_pyrenaica.jpg" TargetMode="External"/><Relationship Id="rId3" Type="http://schemas.openxmlformats.org/officeDocument/2006/relationships/hyperlink" Target="https://commons.wikimedia.org/wiki/File:Sacral_region_of_spinal_cord.gif?uselang=cs" TargetMode="External"/><Relationship Id="rId21" Type="http://schemas.openxmlformats.org/officeDocument/2006/relationships/hyperlink" Target="https://commons.wikimedia.org/wiki/File:Equus_grevyi_(aka).jpg" TargetMode="External"/><Relationship Id="rId34" Type="http://schemas.openxmlformats.org/officeDocument/2006/relationships/hyperlink" Target="https://commons.wikimedia.org/wiki/File:ZOO_Praha,_03.jpg" TargetMode="External"/><Relationship Id="rId7" Type="http://schemas.openxmlformats.org/officeDocument/2006/relationships/hyperlink" Target="https://commons.wikimedia.org/w/index.php?title=User:Brabent&amp;action=edit&amp;redlink=1" TargetMode="External"/><Relationship Id="rId12" Type="http://schemas.openxmlformats.org/officeDocument/2006/relationships/hyperlink" Target="https://commons.wikimedia.org/wiki/User:Ikiwaner" TargetMode="External"/><Relationship Id="rId17" Type="http://schemas.openxmlformats.org/officeDocument/2006/relationships/hyperlink" Target="https://commons.wikimedia.org/wiki/File:Equus_asinus_Kadzid&#322;owo_002.jpg" TargetMode="External"/><Relationship Id="rId25" Type="http://schemas.openxmlformats.org/officeDocument/2006/relationships/hyperlink" Target="https://commons.wikimedia.org/w/index.php?title=User:92057&amp;action=edit&amp;redlink=1" TargetMode="External"/><Relationship Id="rId33" Type="http://schemas.openxmlformats.org/officeDocument/2006/relationships/hyperlink" Target="https://commons.wikimedia.org/wiki/File:OrangutanP1.jpg" TargetMode="External"/><Relationship Id="rId2" Type="http://schemas.openxmlformats.org/officeDocument/2006/relationships/hyperlink" Target="https://commons.wikimedia.org/w/index.php?title=User:Researchedoctora&amp;action=edit&amp;redlink=1" TargetMode="External"/><Relationship Id="rId16" Type="http://schemas.openxmlformats.org/officeDocument/2006/relationships/hyperlink" Target="https://commons.wikimedia.org/wiki/User:Lilly_M" TargetMode="External"/><Relationship Id="rId20" Type="http://schemas.openxmlformats.org/officeDocument/2006/relationships/hyperlink" Target="https://commons.wikimedia.org/wiki/User:Aka" TargetMode="External"/><Relationship Id="rId29" Type="http://schemas.openxmlformats.org/officeDocument/2006/relationships/hyperlink" Target="https://commons.wikimedia.org/wiki/File:Lightmatter_chimp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Handsome_Lion_001.jpg" TargetMode="External"/><Relationship Id="rId11" Type="http://schemas.openxmlformats.org/officeDocument/2006/relationships/hyperlink" Target="https://commons.wikimedia.org/wiki/File:IndianElephant.jpg" TargetMode="External"/><Relationship Id="rId24" Type="http://schemas.openxmlformats.org/officeDocument/2006/relationships/hyperlink" Target="https://commons.wikimedia.org/wiki/File:Wildschwein_12.4.2008_117.jpg" TargetMode="External"/><Relationship Id="rId32" Type="http://schemas.openxmlformats.org/officeDocument/2006/relationships/hyperlink" Target="https://commons.wikimedia.org/wiki/User:Ltshears" TargetMode="External"/><Relationship Id="rId5" Type="http://schemas.openxmlformats.org/officeDocument/2006/relationships/hyperlink" Target="https://commons.wikimedia.org/wiki/File:Eichh&#246;rnchen_D&#252;sseldorf_Hofgarten_edit.jpg" TargetMode="External"/><Relationship Id="rId15" Type="http://schemas.openxmlformats.org/officeDocument/2006/relationships/hyperlink" Target="https://commons.wikimedia.org/wiki/File:AusRidingPony.jpg" TargetMode="External"/><Relationship Id="rId23" Type="http://schemas.openxmlformats.org/officeDocument/2006/relationships/hyperlink" Target="https://commons.wikimedia.org/wiki/User:Volker.G" TargetMode="External"/><Relationship Id="rId28" Type="http://schemas.openxmlformats.org/officeDocument/2006/relationships/hyperlink" Target="https://commons.wikimedia.org/wiki/File:Deutsches_schwarzk&#246;pfiges_Fleischschaf.JPG" TargetMode="External"/><Relationship Id="rId10" Type="http://schemas.openxmlformats.org/officeDocument/2006/relationships/hyperlink" Target="https://www.flickr.com/photos/79536559@N00" TargetMode="External"/><Relationship Id="rId19" Type="http://schemas.openxmlformats.org/officeDocument/2006/relationships/hyperlink" Target="https://commons.wikimedia.org/wiki/File:Indian_Rhino_(Rhinoceros_unicornis)1_-_Relic38.jpg" TargetMode="External"/><Relationship Id="rId31" Type="http://schemas.openxmlformats.org/officeDocument/2006/relationships/hyperlink" Target="https://commons.wikimedia.org/wiki/File:Gorilla_gorilla_gorilla12.jpg" TargetMode="External"/><Relationship Id="rId4" Type="http://schemas.openxmlformats.org/officeDocument/2006/relationships/hyperlink" Target="https://commons.wikimedia.org/wiki/User:Ray_eye" TargetMode="External"/><Relationship Id="rId9" Type="http://schemas.openxmlformats.org/officeDocument/2006/relationships/hyperlink" Target="https://commons.wikimedia.org/wiki/File:Image-Blue_Whale_and_Hector_Dolphine_Colored.jpg" TargetMode="External"/><Relationship Id="rId14" Type="http://schemas.openxmlformats.org/officeDocument/2006/relationships/hyperlink" Target="https://commons.wikimedia.org/wiki/User:Cgoodwin" TargetMode="External"/><Relationship Id="rId22" Type="http://schemas.openxmlformats.org/officeDocument/2006/relationships/hyperlink" Target="https://commons.wikimedia.org/wiki/File:Pig_USDA01c0116.jpg" TargetMode="External"/><Relationship Id="rId27" Type="http://schemas.openxmlformats.org/officeDocument/2006/relationships/hyperlink" Target="https://commons.wikimedia.org/wiki/User:4028mdk09" TargetMode="External"/><Relationship Id="rId30" Type="http://schemas.openxmlformats.org/officeDocument/2006/relationships/hyperlink" Target="https://commons.wikimedia.org/wiki/User:Raul65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hyperlink" Target="http://www.clker.com/cliparts/7/5/3/2/13179276421845549331Cow%20and%20Calf.svg.med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ker.com/cliparts/3/9/a/0/1320779960824674954Angry%20Bulldog%20Outline.svg.med.png" TargetMode="External"/><Relationship Id="rId5" Type="http://schemas.openxmlformats.org/officeDocument/2006/relationships/image" Target="../media/image11.gif"/><Relationship Id="rId4" Type="http://schemas.openxmlformats.org/officeDocument/2006/relationships/hyperlink" Target="https://upload.wikimedia.org/wikipedia/commons/5/59/Sacral_region_of_spinal_cord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lker.com/cliparts/L/0/t/k/P/0/lungs-md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www.clker.com/cliparts/b/K/B/j/P/M/human-heart-md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hyperlink" Target="http://www.clker.com/cliparts/f/6/f/a/13389302201690676847Brain%20Outline.svg.med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ker.com/cliparts/4/4/3/4/1195436916578828645johnny_automatic_bear_gets_haircut.svg.med.png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s://upload.wikimedia.org/wikipedia/commons/b/b1/Markknochen-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upload.wikimedia.org/wikipedia/commons/a/a5/Diplodocus_Heinrich_Harder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hyperlink" Target="http://www.clker.com/cliparts/N/a/G/w/u/P/camel-with-pyramid-md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ker.com/cliparts/c/3/8/9/1197102179335110127johnny_automatic_bat.svg.med.png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://www.clker.com/cliparts/8/0/7/2/12068530361246216571fish%20in%20the%20sea.svg.med.p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upload.wikimedia.org/wikipedia/commons/8/87/Keqs_young_european_hedgehog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s://upload.wikimedia.org/wikipedia/commons/e/ed/Talpa_europaea_MHNT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upload.wikimedia.org/wikipedia/commons/c/c1/Haeckel_Chiroptera_Plecotus_auritus_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403648" y="1844824"/>
            <a:ext cx="6048672" cy="2376264"/>
          </a:xfr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altLang="cs-CZ" sz="8000" b="1" dirty="0" smtClean="0"/>
              <a:t>SAVCI</a:t>
            </a:r>
            <a:br>
              <a:rPr lang="cs-CZ" altLang="cs-CZ" sz="8000" b="1" dirty="0" smtClean="0"/>
            </a:br>
            <a:r>
              <a:rPr lang="cs-CZ" altLang="cs-CZ" sz="3200" b="1" dirty="0" smtClean="0"/>
              <a:t>ZÁKLADNÍ ZNAKY A ROZDĚLENÍ.</a:t>
            </a:r>
            <a:endParaRPr lang="cs-CZ" sz="32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87624" y="6356350"/>
            <a:ext cx="6696744" cy="3651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cs-CZ" altLang="cs-CZ" sz="1100" i="1" dirty="0" smtClean="0">
                <a:solidFill>
                  <a:schemeClr val="tx1"/>
                </a:solidFill>
                <a:latin typeface="Arial" pitchFamily="34" charset="0"/>
              </a:rPr>
              <a:t>Autorem materiálu a všech jeho částí, není-li uvedeno jinak, je Mgr. Jarmila Hájková. </a:t>
            </a:r>
            <a:endParaRPr lang="cs-CZ" altLang="cs-CZ" sz="1100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cs-CZ" altLang="cs-CZ" sz="1100" i="1" dirty="0" smtClean="0">
                <a:solidFill>
                  <a:schemeClr val="tx1"/>
                </a:solidFill>
                <a:latin typeface="Arial" pitchFamily="34" charset="0"/>
              </a:rPr>
              <a:t>Dostupné z Metodického </a:t>
            </a:r>
            <a:r>
              <a:rPr lang="cs-CZ" altLang="cs-CZ" sz="1100" i="1" smtClean="0">
                <a:solidFill>
                  <a:schemeClr val="tx1"/>
                </a:solidFill>
                <a:latin typeface="Arial" pitchFamily="34" charset="0"/>
              </a:rPr>
              <a:t>portálu www.rvp.cz; </a:t>
            </a:r>
            <a:r>
              <a:rPr lang="cs-CZ" altLang="cs-CZ" sz="1100" i="1" dirty="0" smtClean="0">
                <a:solidFill>
                  <a:schemeClr val="tx1"/>
                </a:solidFill>
                <a:latin typeface="Arial" pitchFamily="34" charset="0"/>
              </a:rPr>
              <a:t>ISSN 1802-4785. </a:t>
            </a:r>
          </a:p>
          <a:p>
            <a:pPr>
              <a:spcBef>
                <a:spcPct val="0"/>
              </a:spcBef>
            </a:pPr>
            <a:r>
              <a:rPr lang="cs-CZ" altLang="cs-CZ" sz="1100" i="1" dirty="0" smtClean="0">
                <a:solidFill>
                  <a:schemeClr val="tx1"/>
                </a:solidFill>
                <a:latin typeface="Arial" pitchFamily="34" charset="0"/>
              </a:rPr>
              <a:t>Provozuje Národní ústav pro vzdělávání, školské poradenské zařízení a zařízení pro další vzdělávání pedagogických pracovníků (NÚV).</a:t>
            </a:r>
            <a:endParaRPr lang="cs-CZ" altLang="cs-CZ" sz="11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26" name="Picture 2" descr="Hedgehog Revised Clip Art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360065"/>
            <a:ext cx="1212563" cy="72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t Clip Art">
            <a:hlinkClick r:id="rId4" tooltip="Download as SVG fil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30361"/>
            <a:ext cx="1888162" cy="98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ouse Rat Rodent Clip Art">
            <a:hlinkClick r:id="rId6" tooltip="Download as SVG file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4236" y="5398678"/>
            <a:ext cx="952431" cy="6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igre03 Clip Art">
            <a:hlinkClick r:id="rId8" tooltip="Download as SVG file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0576" y="3817014"/>
            <a:ext cx="2857500" cy="15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lue Whale Clip Art">
            <a:hlinkClick r:id="rId10" tooltip="Download as SVG fil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904887"/>
            <a:ext cx="3063999" cy="218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Elephant Clip Art">
            <a:hlinkClick r:id="rId12" tooltip="Download as SVG fil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215409"/>
            <a:ext cx="2890456" cy="193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unning Horse 3 Clip Art">
            <a:hlinkClick r:id="rId14" tooltip="Download as SVG file"/>
          </p:cNvPr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8" y="1067945"/>
            <a:ext cx="1383826" cy="2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unning Pig Clip Art">
            <a:hlinkClick r:id="rId16" tooltip="Download as SVG file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913899"/>
            <a:ext cx="1973801" cy="126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Brown Gorilla Stuffed Toy Clip Art">
            <a:hlinkClick r:id="rId18" tooltip="Download as SVG file"/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164" y="3734881"/>
            <a:ext cx="1599850" cy="235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91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HLODAVCI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700809"/>
            <a:ext cx="8280920" cy="439248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 smtClean="0"/>
              <a:t>Nejpočetnější řád savců.</a:t>
            </a:r>
          </a:p>
          <a:p>
            <a:pPr marL="0" indent="0" algn="ctr">
              <a:buNone/>
            </a:pPr>
            <a:r>
              <a:rPr lang="cs-CZ" sz="2800" b="1" dirty="0" smtClean="0"/>
              <a:t>Přední zuby mají přeměněny na </a:t>
            </a:r>
            <a:r>
              <a:rPr lang="cs-CZ" sz="2800" b="1" dirty="0" err="1" smtClean="0"/>
              <a:t>hlodáky</a:t>
            </a:r>
            <a:r>
              <a:rPr lang="cs-CZ" sz="2800" b="1" dirty="0" smtClean="0"/>
              <a:t>, které jim po celý život dorůstají. Rychle se rozmnožují.</a:t>
            </a:r>
          </a:p>
          <a:p>
            <a:pPr marL="0" indent="0">
              <a:buNone/>
            </a:pPr>
            <a:r>
              <a:rPr lang="cs-CZ" sz="2800" b="1" dirty="0" smtClean="0"/>
              <a:t>Typickými zástupci jsou</a:t>
            </a:r>
          </a:p>
          <a:p>
            <a:pPr marL="0" indent="0">
              <a:buNone/>
            </a:pPr>
            <a:r>
              <a:rPr lang="cs-CZ" sz="2800" b="1" dirty="0" smtClean="0"/>
              <a:t>myš domácí,</a:t>
            </a:r>
          </a:p>
          <a:p>
            <a:pPr marL="0" indent="0">
              <a:buNone/>
            </a:pPr>
            <a:r>
              <a:rPr lang="cs-CZ" sz="2800" b="1" dirty="0" smtClean="0"/>
              <a:t>potkan, krysa,</a:t>
            </a:r>
          </a:p>
          <a:p>
            <a:pPr marL="0" indent="0">
              <a:buNone/>
            </a:pPr>
            <a:r>
              <a:rPr lang="cs-CZ" sz="2800" b="1" dirty="0" smtClean="0"/>
              <a:t>veverka obecná,</a:t>
            </a:r>
          </a:p>
          <a:p>
            <a:pPr marL="0" indent="0">
              <a:buNone/>
            </a:pPr>
            <a:r>
              <a:rPr lang="cs-CZ" sz="2800" b="1" dirty="0" smtClean="0"/>
              <a:t>sysel obecný.</a:t>
            </a:r>
          </a:p>
          <a:p>
            <a:pPr marL="0" indent="0">
              <a:buNone/>
            </a:pPr>
            <a:endParaRPr lang="cs-CZ" sz="2800" b="1" dirty="0"/>
          </a:p>
        </p:txBody>
      </p:sp>
      <p:pic>
        <p:nvPicPr>
          <p:cNvPr id="1029" name="Picture 5" descr="File:Eichhörnchen Düsseldorf Hofgarten edit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17" t="12770" r="27768" b="2915"/>
          <a:stretch/>
        </p:blipFill>
        <p:spPr bwMode="auto">
          <a:xfrm>
            <a:off x="6516216" y="3266217"/>
            <a:ext cx="1757727" cy="20993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ile:Мышь 2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2" t="10283" r="8385" b="26655"/>
          <a:stretch/>
        </p:blipFill>
        <p:spPr bwMode="auto">
          <a:xfrm>
            <a:off x="4355976" y="3212976"/>
            <a:ext cx="1800200" cy="67086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File:ZOO Praha, 0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6331" y="4077072"/>
            <a:ext cx="2429805" cy="18223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24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ŠELMY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700809"/>
            <a:ext cx="8280920" cy="439248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b="1" dirty="0" smtClean="0"/>
              <a:t>Potravou téměř všech šelem je maso. Některé šelmy jsou všežravci, například medvědi.</a:t>
            </a:r>
          </a:p>
          <a:p>
            <a:pPr marL="0" indent="0" algn="ctr">
              <a:buNone/>
            </a:pPr>
            <a:r>
              <a:rPr lang="cs-CZ" sz="2400" b="1" dirty="0" smtClean="0"/>
              <a:t>Mají ostré zuby a drápy. Mají vynikající zrak, čich a sluch.</a:t>
            </a:r>
          </a:p>
          <a:p>
            <a:pPr marL="0" indent="0">
              <a:buNone/>
            </a:pPr>
            <a:r>
              <a:rPr lang="cs-CZ" sz="2400" b="1" dirty="0" smtClean="0"/>
              <a:t>Zástupci: lev, tygr, kočka, liška, pes, lasice, kuna, vydra, jezevec. </a:t>
            </a:r>
          </a:p>
        </p:txBody>
      </p:sp>
      <p:pic>
        <p:nvPicPr>
          <p:cNvPr id="1027" name="Picture 3" descr="File:Handsome Lion 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078" y="3565144"/>
            <a:ext cx="3274858" cy="24561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ile:Tygr usurijský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00" t="21537" r="9032" b="26239"/>
          <a:stretch/>
        </p:blipFill>
        <p:spPr bwMode="auto">
          <a:xfrm>
            <a:off x="4024923" y="3680031"/>
            <a:ext cx="4545505" cy="222637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88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KYTOVCI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700809"/>
            <a:ext cx="8280920" cy="439248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 smtClean="0"/>
              <a:t>Savci žijící ve vodě. Mají rybí tvar těla a přední končetiny proměněny v ploutve. Jako ostatní savci </a:t>
            </a:r>
            <a:br>
              <a:rPr lang="cs-CZ" sz="2800" b="1" dirty="0" smtClean="0"/>
            </a:br>
            <a:r>
              <a:rPr lang="cs-CZ" sz="2800" b="1" dirty="0" smtClean="0"/>
              <a:t>i oni dýchají plícemi. Jsou obaleni silnou vrstvou podkožního tuku.</a:t>
            </a:r>
          </a:p>
          <a:p>
            <a:pPr marL="0" indent="0">
              <a:buNone/>
            </a:pPr>
            <a:r>
              <a:rPr lang="cs-CZ" sz="2800" b="1" dirty="0" smtClean="0"/>
              <a:t>Zástupci:</a:t>
            </a:r>
          </a:p>
          <a:p>
            <a:pPr marL="0" indent="0">
              <a:buNone/>
            </a:pPr>
            <a:r>
              <a:rPr lang="cs-CZ" sz="2800" b="1" dirty="0" smtClean="0"/>
              <a:t>plejtvák obrovský,</a:t>
            </a:r>
          </a:p>
          <a:p>
            <a:pPr marL="0" indent="0">
              <a:buNone/>
            </a:pPr>
            <a:r>
              <a:rPr lang="cs-CZ" sz="2800" b="1" dirty="0" smtClean="0"/>
              <a:t>velryba grónská,</a:t>
            </a:r>
          </a:p>
          <a:p>
            <a:pPr marL="0" indent="0">
              <a:buNone/>
            </a:pPr>
            <a:r>
              <a:rPr lang="cs-CZ" sz="2800" b="1" dirty="0" smtClean="0"/>
              <a:t>vorvaň.</a:t>
            </a:r>
            <a:endParaRPr lang="cs-CZ" sz="2800" b="1" dirty="0"/>
          </a:p>
        </p:txBody>
      </p:sp>
      <p:pic>
        <p:nvPicPr>
          <p:cNvPr id="2051" name="Picture 3" descr="File:Image-Blue Whale and Hector Dolphine Color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645024"/>
            <a:ext cx="4608512" cy="167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91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CHOBOTNATCI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700809"/>
            <a:ext cx="8280920" cy="439248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b="1" dirty="0" smtClean="0"/>
              <a:t>Velcí suchozemští savci, nos mají protažený do chobotu, který je srostlý s horním rtem.</a:t>
            </a:r>
          </a:p>
          <a:p>
            <a:pPr marL="0" indent="0" algn="ctr">
              <a:buNone/>
            </a:pPr>
            <a:r>
              <a:rPr lang="cs-CZ" sz="2400" b="1" dirty="0" smtClean="0"/>
              <a:t>Řezáky v horní čelisti mají přeměněny na kly.</a:t>
            </a:r>
          </a:p>
          <a:p>
            <a:pPr marL="0" indent="0" algn="ctr">
              <a:buNone/>
            </a:pPr>
            <a:r>
              <a:rPr lang="cs-CZ" sz="2400" b="1" dirty="0" smtClean="0"/>
              <a:t>Mají tlustou kůži.</a:t>
            </a:r>
          </a:p>
          <a:p>
            <a:pPr marL="0" indent="0" algn="ctr">
              <a:buNone/>
            </a:pPr>
            <a:r>
              <a:rPr lang="cs-CZ" sz="2400" b="1" dirty="0" smtClean="0"/>
              <a:t>Zástupci:</a:t>
            </a:r>
          </a:p>
          <a:p>
            <a:pPr marL="0" indent="0" algn="ctr">
              <a:buNone/>
            </a:pPr>
            <a:r>
              <a:rPr lang="cs-CZ" sz="2400" b="1" dirty="0" smtClean="0"/>
              <a:t>slon indický</a:t>
            </a:r>
          </a:p>
          <a:p>
            <a:pPr marL="0" indent="0" algn="ctr">
              <a:buNone/>
            </a:pPr>
            <a:r>
              <a:rPr lang="cs-CZ" sz="2400" b="1" dirty="0" smtClean="0"/>
              <a:t>a slon africký. </a:t>
            </a:r>
            <a:endParaRPr lang="cs-CZ" sz="2400" b="1" dirty="0"/>
          </a:p>
        </p:txBody>
      </p:sp>
      <p:pic>
        <p:nvPicPr>
          <p:cNvPr id="3075" name="Picture 3" descr="File:IndianElephant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03"/>
          <a:stretch/>
        </p:blipFill>
        <p:spPr bwMode="auto">
          <a:xfrm>
            <a:off x="627466" y="3645024"/>
            <a:ext cx="2936421" cy="223224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ile:Serengeti Elefantenbulle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53" r="13571"/>
          <a:stretch/>
        </p:blipFill>
        <p:spPr bwMode="auto">
          <a:xfrm>
            <a:off x="5652120" y="3483736"/>
            <a:ext cx="2736305" cy="23591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64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LICHOKOPYTNÍCI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700809"/>
            <a:ext cx="8280920" cy="439248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 smtClean="0"/>
              <a:t>Býložraví savci, kteří mají „lichý počet prstů“. Prsty mají kryté kopyty.</a:t>
            </a:r>
          </a:p>
          <a:p>
            <a:pPr marL="0" indent="0" algn="ctr">
              <a:buNone/>
            </a:pPr>
            <a:r>
              <a:rPr lang="cs-CZ" sz="2800" b="1" dirty="0" smtClean="0"/>
              <a:t>Zástupci:</a:t>
            </a:r>
          </a:p>
          <a:p>
            <a:pPr marL="0" indent="0" algn="ctr">
              <a:buNone/>
            </a:pPr>
            <a:r>
              <a:rPr lang="cs-CZ" sz="2800" b="1" dirty="0" smtClean="0"/>
              <a:t>kůň,</a:t>
            </a:r>
          </a:p>
          <a:p>
            <a:pPr marL="0" indent="0" algn="ctr">
              <a:buNone/>
            </a:pPr>
            <a:r>
              <a:rPr lang="cs-CZ" sz="2800" b="1" dirty="0" smtClean="0"/>
              <a:t>osel,</a:t>
            </a:r>
          </a:p>
          <a:p>
            <a:pPr marL="0" indent="0" algn="ctr">
              <a:buNone/>
            </a:pPr>
            <a:r>
              <a:rPr lang="cs-CZ" sz="2800" b="1" dirty="0" smtClean="0"/>
              <a:t>nosorožec,</a:t>
            </a:r>
          </a:p>
          <a:p>
            <a:pPr marL="0" indent="0" algn="ctr">
              <a:buNone/>
            </a:pPr>
            <a:r>
              <a:rPr lang="cs-CZ" sz="2800" b="1" dirty="0" smtClean="0"/>
              <a:t>zebra.</a:t>
            </a:r>
            <a:endParaRPr lang="cs-CZ" sz="2800" b="1" dirty="0"/>
          </a:p>
        </p:txBody>
      </p:sp>
      <p:pic>
        <p:nvPicPr>
          <p:cNvPr id="4099" name="Picture 3" descr="File:AusRidingPony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1872208" cy="171931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ile:Equus asinus Kadzidłowo 002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088"/>
          <a:stretch/>
        </p:blipFill>
        <p:spPr bwMode="auto">
          <a:xfrm>
            <a:off x="5724128" y="2292865"/>
            <a:ext cx="3042748" cy="178420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ile:Indian Rhino (Rhinoceros unicornis)1 - Relic38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60" t="8201" r="8215" b="10238"/>
          <a:stretch/>
        </p:blipFill>
        <p:spPr bwMode="auto">
          <a:xfrm>
            <a:off x="683568" y="4077072"/>
            <a:ext cx="2989108" cy="192849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File:Equus grevyi (aka)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1966" y="4297785"/>
            <a:ext cx="2645884" cy="168013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42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SUDOKOPYTNÍCI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700809"/>
            <a:ext cx="8280920" cy="439248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 smtClean="0"/>
              <a:t>Býložraví savci se „sudým počtem prstů“. </a:t>
            </a:r>
            <a:r>
              <a:rPr lang="cs-CZ" sz="2800" b="1" dirty="0"/>
              <a:t>Tyto prsty mají na konci rohovitá kopyta a nesou </a:t>
            </a:r>
            <a:r>
              <a:rPr lang="cs-CZ" sz="2800" b="1" dirty="0" smtClean="0"/>
              <a:t>celou </a:t>
            </a:r>
            <a:r>
              <a:rPr lang="cs-CZ" sz="2800" b="1" dirty="0"/>
              <a:t>hmotnost těla</a:t>
            </a:r>
            <a:r>
              <a:rPr lang="cs-CZ" sz="2800" b="1" dirty="0" smtClean="0"/>
              <a:t>.</a:t>
            </a:r>
          </a:p>
          <a:p>
            <a:pPr marL="0" indent="0" algn="ctr">
              <a:buNone/>
            </a:pPr>
            <a:r>
              <a:rPr lang="cs-CZ" sz="2800" b="1" dirty="0" smtClean="0"/>
              <a:t>Zástupci:</a:t>
            </a:r>
          </a:p>
          <a:p>
            <a:pPr marL="0" indent="0" algn="ctr">
              <a:buNone/>
            </a:pPr>
            <a:r>
              <a:rPr lang="cs-CZ" sz="2800" b="1" dirty="0" smtClean="0"/>
              <a:t>prase divoké a prase domácí,</a:t>
            </a:r>
          </a:p>
          <a:p>
            <a:pPr marL="0" indent="0" algn="ctr">
              <a:buNone/>
            </a:pPr>
            <a:r>
              <a:rPr lang="cs-CZ" sz="2800" b="1" dirty="0" smtClean="0"/>
              <a:t>kráva, koza, ovce, </a:t>
            </a:r>
          </a:p>
          <a:p>
            <a:pPr marL="0" indent="0" algn="ctr">
              <a:buNone/>
            </a:pPr>
            <a:r>
              <a:rPr lang="cs-CZ" sz="2800" b="1" dirty="0" smtClean="0"/>
              <a:t>srnec, kamzík.</a:t>
            </a:r>
          </a:p>
          <a:p>
            <a:pPr marL="0" indent="0" algn="ctr">
              <a:buNone/>
            </a:pPr>
            <a:endParaRPr lang="cs-CZ" sz="2800" b="1" dirty="0"/>
          </a:p>
        </p:txBody>
      </p:sp>
      <p:pic>
        <p:nvPicPr>
          <p:cNvPr id="1027" name="Picture 3" descr="File:Adaptau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057" y="4436962"/>
            <a:ext cx="1822850" cy="116662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ile:Pig USDA01c011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2677185"/>
            <a:ext cx="1270538" cy="189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ile:Wildschwein 12.4.2008 11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77185"/>
            <a:ext cx="1824203" cy="136815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ile:Capra pyrenaic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3551" y="4824145"/>
            <a:ext cx="1619964" cy="10955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File:Deutsches schwarzköpfiges Fleischschaf.JPG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49" t="28015" r="6191" b="16286"/>
          <a:stretch/>
        </p:blipFill>
        <p:spPr bwMode="auto">
          <a:xfrm>
            <a:off x="3131840" y="4660933"/>
            <a:ext cx="3051933" cy="142192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56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82154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PRIMÁTI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700809"/>
            <a:ext cx="8280920" cy="439248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 smtClean="0"/>
              <a:t>Na končetinách mají pět prstů s plochými nehty. </a:t>
            </a:r>
          </a:p>
          <a:p>
            <a:pPr marL="0" indent="0" algn="ctr">
              <a:buNone/>
            </a:pPr>
            <a:r>
              <a:rPr lang="cs-CZ" sz="2800" b="1" dirty="0" smtClean="0"/>
              <a:t>Žijí převážně na stromech. </a:t>
            </a:r>
          </a:p>
          <a:p>
            <a:pPr marL="0" indent="0" algn="ctr">
              <a:buNone/>
            </a:pPr>
            <a:r>
              <a:rPr lang="cs-CZ" sz="2800" b="1" dirty="0" smtClean="0"/>
              <a:t>Mají oproti ostatním savcům větší mozek.</a:t>
            </a:r>
          </a:p>
          <a:p>
            <a:pPr marL="0" indent="0" algn="ctr">
              <a:buNone/>
            </a:pPr>
            <a:r>
              <a:rPr lang="cs-CZ" sz="2800" b="1" dirty="0" smtClean="0"/>
              <a:t>Zástupci:</a:t>
            </a:r>
          </a:p>
          <a:p>
            <a:pPr marL="0" indent="0" algn="ctr">
              <a:buNone/>
            </a:pPr>
            <a:r>
              <a:rPr lang="cs-CZ" sz="2800" b="1" dirty="0" smtClean="0"/>
              <a:t>šimpanz,</a:t>
            </a:r>
          </a:p>
          <a:p>
            <a:pPr marL="0" indent="0" algn="ctr">
              <a:buNone/>
            </a:pPr>
            <a:r>
              <a:rPr lang="cs-CZ" sz="2800" b="1" dirty="0" smtClean="0"/>
              <a:t>orangutan,</a:t>
            </a:r>
          </a:p>
          <a:p>
            <a:pPr marL="0" indent="0" algn="ctr">
              <a:buNone/>
            </a:pPr>
            <a:r>
              <a:rPr lang="cs-CZ" sz="2800" b="1" dirty="0" smtClean="0"/>
              <a:t>gorila.</a:t>
            </a:r>
            <a:endParaRPr lang="cs-CZ" sz="2800" b="1" dirty="0"/>
          </a:p>
        </p:txBody>
      </p:sp>
      <p:pic>
        <p:nvPicPr>
          <p:cNvPr id="2051" name="Picture 3" descr="File:Gorilla gorilla gorilla1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212975"/>
            <a:ext cx="2160240" cy="288032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ile:Lightmatter chimp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040" t="6786" r="25406" b="6611"/>
          <a:stretch/>
        </p:blipFill>
        <p:spPr bwMode="auto">
          <a:xfrm>
            <a:off x="467544" y="3140968"/>
            <a:ext cx="1531797" cy="182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ile:OrangutanP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6258" y="3879405"/>
            <a:ext cx="1672668" cy="21661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5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Opakování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700809"/>
            <a:ext cx="8280920" cy="4392488"/>
          </a:xfrm>
          <a:ln>
            <a:solidFill>
              <a:schemeClr val="bg1"/>
            </a:solidFill>
          </a:ln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cs-CZ" sz="4000" b="1" dirty="0" smtClean="0"/>
              <a:t>1. ČÍM </a:t>
            </a:r>
            <a:r>
              <a:rPr lang="cs-CZ" sz="4000" b="1" dirty="0"/>
              <a:t>SE ŽIVÍ SAVCI PO NAROZENÍ?</a:t>
            </a:r>
          </a:p>
          <a:p>
            <a:pPr algn="ctr">
              <a:buNone/>
            </a:pPr>
            <a:r>
              <a:rPr lang="cs-CZ" sz="4000" dirty="0"/>
              <a:t>Sají mateřské mléko.</a:t>
            </a:r>
          </a:p>
          <a:p>
            <a:pPr algn="ctr">
              <a:buNone/>
            </a:pPr>
            <a:endParaRPr lang="cs-CZ" sz="2900" dirty="0"/>
          </a:p>
          <a:p>
            <a:pPr algn="ctr">
              <a:buNone/>
            </a:pPr>
            <a:r>
              <a:rPr lang="cs-CZ" sz="4000" b="1" dirty="0" smtClean="0"/>
              <a:t>2. KDO </a:t>
            </a:r>
            <a:r>
              <a:rPr lang="cs-CZ" sz="4000" b="1" dirty="0"/>
              <a:t>JE POVAŽOVÁN ZA PŘEDCHŮDCE SAVCŮ?</a:t>
            </a:r>
          </a:p>
          <a:p>
            <a:pPr algn="ctr">
              <a:buNone/>
            </a:pPr>
            <a:r>
              <a:rPr lang="cs-CZ" sz="4000" dirty="0"/>
              <a:t>Drobní plazi.</a:t>
            </a:r>
          </a:p>
          <a:p>
            <a:pPr algn="ctr">
              <a:buNone/>
            </a:pPr>
            <a:endParaRPr lang="cs-CZ" sz="2900" dirty="0"/>
          </a:p>
          <a:p>
            <a:pPr algn="ctr">
              <a:buNone/>
            </a:pPr>
            <a:r>
              <a:rPr lang="cs-CZ" sz="4000" b="1" dirty="0" smtClean="0"/>
              <a:t>3. JAKOU TĚLESNOU TEPLOTU SAVCI MAJÍ? </a:t>
            </a:r>
            <a:br>
              <a:rPr lang="cs-CZ" sz="4000" b="1" dirty="0" smtClean="0"/>
            </a:br>
            <a:r>
              <a:rPr lang="cs-CZ" sz="4000" b="1" dirty="0" smtClean="0"/>
              <a:t>STÁLOU NEBO NESTÁLOU?</a:t>
            </a:r>
            <a:endParaRPr lang="cs-CZ" sz="4000" b="1" dirty="0"/>
          </a:p>
          <a:p>
            <a:pPr algn="ctr">
              <a:buNone/>
            </a:pPr>
            <a:r>
              <a:rPr lang="cs-CZ" sz="4000" dirty="0" smtClean="0"/>
              <a:t>Savci mají stálou tělesnou teplotu.</a:t>
            </a:r>
            <a:endParaRPr lang="cs-CZ" sz="4000" dirty="0"/>
          </a:p>
          <a:p>
            <a:pPr algn="ctr">
              <a:buNone/>
            </a:pPr>
            <a:endParaRPr lang="cs-CZ" sz="2600" b="1" dirty="0"/>
          </a:p>
          <a:p>
            <a:pPr algn="ctr">
              <a:buNone/>
            </a:pPr>
            <a:r>
              <a:rPr lang="cs-CZ" sz="4000" b="1" dirty="0" smtClean="0"/>
              <a:t>4. ČÍM </a:t>
            </a:r>
            <a:r>
              <a:rPr lang="cs-CZ" sz="4000" b="1" dirty="0"/>
              <a:t>DÝCHAJÍ SAVCI?</a:t>
            </a:r>
            <a:endParaRPr lang="cs-CZ" sz="4000" dirty="0"/>
          </a:p>
          <a:p>
            <a:pPr algn="ctr">
              <a:buNone/>
            </a:pPr>
            <a:r>
              <a:rPr lang="cs-CZ" sz="4000" dirty="0"/>
              <a:t>Dýchají plícemi.</a:t>
            </a:r>
          </a:p>
          <a:p>
            <a:pPr marL="0" indent="0" algn="ctr">
              <a:buNone/>
            </a:pP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53698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/>
          </a:bodyPr>
          <a:lstStyle/>
          <a:p>
            <a:pPr algn="l"/>
            <a:r>
              <a:rPr lang="cs-CZ" sz="1600" b="1" dirty="0" smtClean="0"/>
              <a:t>Použité zdroje:</a:t>
            </a:r>
            <a:endParaRPr lang="cs-CZ" sz="1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534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cs-CZ" sz="1000" dirty="0" smtClean="0"/>
              <a:t>[</a:t>
            </a:r>
            <a:r>
              <a:rPr lang="cs-CZ" altLang="cs-CZ" sz="1000" dirty="0" smtClean="0"/>
              <a:t>cit.2019-3-5</a:t>
            </a:r>
            <a:r>
              <a:rPr lang="en-US" altLang="cs-CZ" sz="1000" dirty="0" smtClean="0"/>
              <a:t>]</a:t>
            </a:r>
            <a:r>
              <a:rPr lang="cs-CZ" altLang="cs-CZ" sz="1000" dirty="0"/>
              <a:t>. </a:t>
            </a:r>
            <a:r>
              <a:rPr lang="cs-CZ" altLang="cs-CZ" sz="1000" dirty="0" smtClean="0"/>
              <a:t>Dostupné pod licencí Public </a:t>
            </a:r>
            <a:r>
              <a:rPr lang="cs-CZ" altLang="cs-CZ" sz="1000" dirty="0" err="1" smtClean="0"/>
              <a:t>Domain</a:t>
            </a:r>
            <a:r>
              <a:rPr lang="cs-CZ" altLang="cs-CZ" sz="1000" dirty="0" smtClean="0"/>
              <a:t> na WWW</a:t>
            </a:r>
            <a:r>
              <a:rPr lang="cs-CZ" altLang="cs-CZ" sz="1000" dirty="0"/>
              <a:t>: </a:t>
            </a:r>
            <a:r>
              <a:rPr lang="cs-CZ" altLang="cs-CZ" sz="1000" dirty="0">
                <a:hlinkClick r:id="rId2"/>
              </a:rPr>
              <a:t>http://</a:t>
            </a:r>
            <a:r>
              <a:rPr lang="cs-CZ" altLang="cs-CZ" sz="1000" dirty="0" smtClean="0">
                <a:hlinkClick r:id="rId2"/>
              </a:rPr>
              <a:t>www.clker.com/clipart-hedgehog-revised.html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en-US" altLang="cs-CZ" sz="1000" dirty="0" smtClean="0"/>
              <a:t>[</a:t>
            </a:r>
            <a:r>
              <a:rPr lang="cs-CZ" altLang="cs-CZ" sz="1000" dirty="0"/>
              <a:t>cit.2019-3-5</a:t>
            </a:r>
            <a:r>
              <a:rPr lang="en-US" altLang="cs-CZ" sz="1000" dirty="0"/>
              <a:t>]</a:t>
            </a:r>
            <a:r>
              <a:rPr lang="cs-CZ" altLang="cs-CZ" sz="1000" dirty="0"/>
              <a:t>. Dostupné pod licencí Public </a:t>
            </a:r>
            <a:r>
              <a:rPr lang="cs-CZ" altLang="cs-CZ" sz="1000" dirty="0" err="1"/>
              <a:t>Domain</a:t>
            </a:r>
            <a:r>
              <a:rPr lang="cs-CZ" altLang="cs-CZ" sz="1000" dirty="0"/>
              <a:t> na WWW: </a:t>
            </a:r>
            <a:r>
              <a:rPr lang="cs-CZ" altLang="cs-CZ" sz="1000" dirty="0">
                <a:hlinkClick r:id="rId3"/>
              </a:rPr>
              <a:t>http://</a:t>
            </a:r>
            <a:r>
              <a:rPr lang="cs-CZ" altLang="cs-CZ" sz="1000" dirty="0" smtClean="0">
                <a:hlinkClick r:id="rId3"/>
              </a:rPr>
              <a:t>www.clker.com/clipart-14356.html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en-US" altLang="cs-CZ" sz="1000" dirty="0" smtClean="0"/>
              <a:t>[</a:t>
            </a:r>
            <a:r>
              <a:rPr lang="cs-CZ" altLang="cs-CZ" sz="1000" dirty="0"/>
              <a:t>cit.2019-3-5</a:t>
            </a:r>
            <a:r>
              <a:rPr lang="en-US" altLang="cs-CZ" sz="1000" dirty="0"/>
              <a:t>]</a:t>
            </a:r>
            <a:r>
              <a:rPr lang="cs-CZ" altLang="cs-CZ" sz="1000" dirty="0"/>
              <a:t>. Dostupné pod licencí Public </a:t>
            </a:r>
            <a:r>
              <a:rPr lang="cs-CZ" altLang="cs-CZ" sz="1000" dirty="0" err="1"/>
              <a:t>Domain</a:t>
            </a:r>
            <a:r>
              <a:rPr lang="cs-CZ" altLang="cs-CZ" sz="1000" dirty="0"/>
              <a:t> na WWW: </a:t>
            </a:r>
            <a:r>
              <a:rPr lang="cs-CZ" altLang="cs-CZ" sz="1000" dirty="0">
                <a:hlinkClick r:id="rId4"/>
              </a:rPr>
              <a:t>http://</a:t>
            </a:r>
            <a:r>
              <a:rPr lang="cs-CZ" altLang="cs-CZ" sz="1000" dirty="0" smtClean="0">
                <a:hlinkClick r:id="rId4"/>
              </a:rPr>
              <a:t>www.clker.com/clipart-3401.html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en-US" altLang="cs-CZ" sz="1000" dirty="0" smtClean="0"/>
              <a:t>[</a:t>
            </a:r>
            <a:r>
              <a:rPr lang="cs-CZ" altLang="cs-CZ" sz="1000" dirty="0"/>
              <a:t>cit.2019-3-5</a:t>
            </a:r>
            <a:r>
              <a:rPr lang="en-US" altLang="cs-CZ" sz="1000" dirty="0"/>
              <a:t>]</a:t>
            </a:r>
            <a:r>
              <a:rPr lang="cs-CZ" altLang="cs-CZ" sz="1000" dirty="0"/>
              <a:t>. Dostupné pod licencí Public </a:t>
            </a:r>
            <a:r>
              <a:rPr lang="cs-CZ" altLang="cs-CZ" sz="1000" dirty="0" err="1"/>
              <a:t>Domain</a:t>
            </a:r>
            <a:r>
              <a:rPr lang="cs-CZ" altLang="cs-CZ" sz="1000" dirty="0"/>
              <a:t> na WWW: </a:t>
            </a:r>
            <a:r>
              <a:rPr lang="cs-CZ" altLang="cs-CZ" sz="1000" dirty="0">
                <a:hlinkClick r:id="rId5"/>
              </a:rPr>
              <a:t>http://</a:t>
            </a:r>
            <a:r>
              <a:rPr lang="cs-CZ" altLang="cs-CZ" sz="1000" dirty="0" smtClean="0">
                <a:hlinkClick r:id="rId5"/>
              </a:rPr>
              <a:t>www.clker.com/clipart-6977.html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en-US" altLang="cs-CZ" sz="1000" dirty="0" smtClean="0"/>
              <a:t>[</a:t>
            </a:r>
            <a:r>
              <a:rPr lang="cs-CZ" altLang="cs-CZ" sz="1000" dirty="0"/>
              <a:t>cit.2019-3-5</a:t>
            </a:r>
            <a:r>
              <a:rPr lang="en-US" altLang="cs-CZ" sz="1000" dirty="0"/>
              <a:t>]</a:t>
            </a:r>
            <a:r>
              <a:rPr lang="cs-CZ" altLang="cs-CZ" sz="1000" dirty="0"/>
              <a:t>. Dostupné pod licencí Public </a:t>
            </a:r>
            <a:r>
              <a:rPr lang="cs-CZ" altLang="cs-CZ" sz="1000" dirty="0" err="1"/>
              <a:t>Domain</a:t>
            </a:r>
            <a:r>
              <a:rPr lang="cs-CZ" altLang="cs-CZ" sz="1000" dirty="0"/>
              <a:t> na WWW: </a:t>
            </a:r>
            <a:r>
              <a:rPr lang="cs-CZ" altLang="cs-CZ" sz="1000" dirty="0">
                <a:hlinkClick r:id="rId6"/>
              </a:rPr>
              <a:t>http://</a:t>
            </a:r>
            <a:r>
              <a:rPr lang="cs-CZ" altLang="cs-CZ" sz="1000" dirty="0" smtClean="0">
                <a:hlinkClick r:id="rId6"/>
              </a:rPr>
              <a:t>www.clker.com/clipart-blue-whale.html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en-US" altLang="cs-CZ" sz="1000" dirty="0" smtClean="0"/>
              <a:t>[</a:t>
            </a:r>
            <a:r>
              <a:rPr lang="cs-CZ" altLang="cs-CZ" sz="1000" dirty="0"/>
              <a:t>cit.2019-3-5</a:t>
            </a:r>
            <a:r>
              <a:rPr lang="en-US" altLang="cs-CZ" sz="1000" dirty="0"/>
              <a:t>]</a:t>
            </a:r>
            <a:r>
              <a:rPr lang="cs-CZ" altLang="cs-CZ" sz="1000" dirty="0"/>
              <a:t>. Dostupné pod licencí Public </a:t>
            </a:r>
            <a:r>
              <a:rPr lang="cs-CZ" altLang="cs-CZ" sz="1000" dirty="0" err="1"/>
              <a:t>Domain</a:t>
            </a:r>
            <a:r>
              <a:rPr lang="cs-CZ" altLang="cs-CZ" sz="1000" dirty="0"/>
              <a:t> na WWW: </a:t>
            </a:r>
            <a:r>
              <a:rPr lang="cs-CZ" altLang="cs-CZ" sz="1000" dirty="0">
                <a:hlinkClick r:id="rId7"/>
              </a:rPr>
              <a:t>http://</a:t>
            </a:r>
            <a:r>
              <a:rPr lang="cs-CZ" altLang="cs-CZ" sz="1000" dirty="0" smtClean="0">
                <a:hlinkClick r:id="rId7"/>
              </a:rPr>
              <a:t>www.clker.com/clipart-3109.html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en-US" altLang="cs-CZ" sz="1000" dirty="0" smtClean="0"/>
              <a:t>[</a:t>
            </a:r>
            <a:r>
              <a:rPr lang="cs-CZ" altLang="cs-CZ" sz="1000" dirty="0"/>
              <a:t>cit.2019-3-5</a:t>
            </a:r>
            <a:r>
              <a:rPr lang="en-US" altLang="cs-CZ" sz="1000" dirty="0"/>
              <a:t>]</a:t>
            </a:r>
            <a:r>
              <a:rPr lang="cs-CZ" altLang="cs-CZ" sz="1000" dirty="0"/>
              <a:t>. Dostupné pod licencí Public </a:t>
            </a:r>
            <a:r>
              <a:rPr lang="cs-CZ" altLang="cs-CZ" sz="1000" dirty="0" err="1"/>
              <a:t>Domain</a:t>
            </a:r>
            <a:r>
              <a:rPr lang="cs-CZ" altLang="cs-CZ" sz="1000" dirty="0"/>
              <a:t> na WWW: </a:t>
            </a:r>
            <a:r>
              <a:rPr lang="cs-CZ" altLang="cs-CZ" sz="1000" dirty="0">
                <a:hlinkClick r:id="rId8"/>
              </a:rPr>
              <a:t>http://</a:t>
            </a:r>
            <a:r>
              <a:rPr lang="cs-CZ" altLang="cs-CZ" sz="1000" dirty="0" smtClean="0">
                <a:hlinkClick r:id="rId8"/>
              </a:rPr>
              <a:t>www.clker.com/clipart-7002.html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en-US" altLang="cs-CZ" sz="1000" dirty="0" smtClean="0"/>
              <a:t>[</a:t>
            </a:r>
            <a:r>
              <a:rPr lang="cs-CZ" altLang="cs-CZ" sz="1000" dirty="0"/>
              <a:t>cit.2019-3-5</a:t>
            </a:r>
            <a:r>
              <a:rPr lang="en-US" altLang="cs-CZ" sz="1000" dirty="0"/>
              <a:t>]</a:t>
            </a:r>
            <a:r>
              <a:rPr lang="cs-CZ" altLang="cs-CZ" sz="1000" dirty="0"/>
              <a:t>. Dostupné pod licencí Public </a:t>
            </a:r>
            <a:r>
              <a:rPr lang="cs-CZ" altLang="cs-CZ" sz="1000" dirty="0" err="1"/>
              <a:t>Domain</a:t>
            </a:r>
            <a:r>
              <a:rPr lang="cs-CZ" altLang="cs-CZ" sz="1000" dirty="0"/>
              <a:t> na WWW: </a:t>
            </a:r>
            <a:r>
              <a:rPr lang="cs-CZ" altLang="cs-CZ" sz="1000" dirty="0">
                <a:hlinkClick r:id="rId9"/>
              </a:rPr>
              <a:t>http://</a:t>
            </a:r>
            <a:r>
              <a:rPr lang="cs-CZ" altLang="cs-CZ" sz="1000" dirty="0" smtClean="0">
                <a:hlinkClick r:id="rId9"/>
              </a:rPr>
              <a:t>www.clker.com/clipart-11779.html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en-US" altLang="cs-CZ" sz="1000" dirty="0" smtClean="0"/>
              <a:t>[</a:t>
            </a:r>
            <a:r>
              <a:rPr lang="cs-CZ" altLang="cs-CZ" sz="1000" dirty="0"/>
              <a:t>cit.2019-3-5</a:t>
            </a:r>
            <a:r>
              <a:rPr lang="en-US" altLang="cs-CZ" sz="1000" dirty="0"/>
              <a:t>]</a:t>
            </a:r>
            <a:r>
              <a:rPr lang="cs-CZ" altLang="cs-CZ" sz="1000" dirty="0"/>
              <a:t>. Dostupné pod licencí Public </a:t>
            </a:r>
            <a:r>
              <a:rPr lang="cs-CZ" altLang="cs-CZ" sz="1000" dirty="0" err="1"/>
              <a:t>Domain</a:t>
            </a:r>
            <a:r>
              <a:rPr lang="cs-CZ" altLang="cs-CZ" sz="1000" dirty="0"/>
              <a:t> na WWW: </a:t>
            </a:r>
            <a:r>
              <a:rPr lang="cs-CZ" altLang="cs-CZ" sz="1000" dirty="0">
                <a:hlinkClick r:id="rId10"/>
              </a:rPr>
              <a:t>http://</a:t>
            </a:r>
            <a:r>
              <a:rPr lang="cs-CZ" altLang="cs-CZ" sz="1000" dirty="0" smtClean="0">
                <a:hlinkClick r:id="rId10"/>
              </a:rPr>
              <a:t>www.clker.com/clipart-162794.html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en-US" altLang="cs-CZ" sz="1000" dirty="0" smtClean="0"/>
              <a:t>[</a:t>
            </a:r>
            <a:r>
              <a:rPr lang="cs-CZ" altLang="cs-CZ" sz="1000" dirty="0"/>
              <a:t>cit.2019-3-5</a:t>
            </a:r>
            <a:r>
              <a:rPr lang="en-US" altLang="cs-CZ" sz="1000" dirty="0"/>
              <a:t>]</a:t>
            </a:r>
            <a:r>
              <a:rPr lang="cs-CZ" altLang="cs-CZ" sz="1000" dirty="0"/>
              <a:t>. Dostupné pod licencí Public </a:t>
            </a:r>
            <a:r>
              <a:rPr lang="cs-CZ" altLang="cs-CZ" sz="1000" dirty="0" err="1"/>
              <a:t>Domain</a:t>
            </a:r>
            <a:r>
              <a:rPr lang="cs-CZ" altLang="cs-CZ" sz="1000" dirty="0"/>
              <a:t> na </a:t>
            </a:r>
            <a:r>
              <a:rPr lang="cs-CZ" altLang="cs-CZ" sz="1000" dirty="0" smtClean="0"/>
              <a:t>WWW: </a:t>
            </a:r>
            <a:r>
              <a:rPr lang="cs-CZ" altLang="cs-CZ" sz="1000" dirty="0" smtClean="0">
                <a:hlinkClick r:id="rId11"/>
              </a:rPr>
              <a:t>http</a:t>
            </a:r>
            <a:r>
              <a:rPr lang="cs-CZ" altLang="cs-CZ" sz="1000" dirty="0">
                <a:hlinkClick r:id="rId11"/>
              </a:rPr>
              <a:t>://www.clker.com/clipart-150972.html</a:t>
            </a:r>
            <a:endParaRPr lang="cs-CZ" altLang="cs-CZ" sz="1000" dirty="0"/>
          </a:p>
          <a:p>
            <a:pPr marL="0" indent="0">
              <a:buNone/>
            </a:pPr>
            <a:r>
              <a:rPr lang="en-US" altLang="cs-CZ" sz="1000" dirty="0" smtClean="0"/>
              <a:t>[</a:t>
            </a:r>
            <a:r>
              <a:rPr lang="cs-CZ" altLang="cs-CZ" sz="1000" dirty="0"/>
              <a:t>cit.2019-3-5</a:t>
            </a:r>
            <a:r>
              <a:rPr lang="en-US" altLang="cs-CZ" sz="1000" dirty="0"/>
              <a:t>]</a:t>
            </a:r>
            <a:r>
              <a:rPr lang="cs-CZ" altLang="cs-CZ" sz="1000" dirty="0"/>
              <a:t>. Dostupné pod licencí Public </a:t>
            </a:r>
            <a:r>
              <a:rPr lang="cs-CZ" altLang="cs-CZ" sz="1000" dirty="0" err="1"/>
              <a:t>Domain</a:t>
            </a:r>
            <a:r>
              <a:rPr lang="cs-CZ" altLang="cs-CZ" sz="1000" dirty="0"/>
              <a:t> na WWW: </a:t>
            </a:r>
            <a:r>
              <a:rPr lang="cs-CZ" altLang="cs-CZ" sz="1000" dirty="0">
                <a:hlinkClick r:id="rId12"/>
              </a:rPr>
              <a:t>http://</a:t>
            </a:r>
            <a:r>
              <a:rPr lang="cs-CZ" altLang="cs-CZ" sz="1000" dirty="0" smtClean="0">
                <a:hlinkClick r:id="rId12"/>
              </a:rPr>
              <a:t>www.clker.com/clipart-lungs.html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en-US" altLang="cs-CZ" sz="1000" dirty="0" smtClean="0"/>
              <a:t>[</a:t>
            </a:r>
            <a:r>
              <a:rPr lang="cs-CZ" altLang="cs-CZ" sz="1000" dirty="0"/>
              <a:t>cit.2019-3-5</a:t>
            </a:r>
            <a:r>
              <a:rPr lang="en-US" altLang="cs-CZ" sz="1000" dirty="0"/>
              <a:t>]</a:t>
            </a:r>
            <a:r>
              <a:rPr lang="cs-CZ" altLang="cs-CZ" sz="1000" dirty="0"/>
              <a:t>. Dostupné pod licencí Public </a:t>
            </a:r>
            <a:r>
              <a:rPr lang="cs-CZ" altLang="cs-CZ" sz="1000" dirty="0" err="1"/>
              <a:t>Domain</a:t>
            </a:r>
            <a:r>
              <a:rPr lang="cs-CZ" altLang="cs-CZ" sz="1000" dirty="0"/>
              <a:t> na WWW: </a:t>
            </a:r>
            <a:r>
              <a:rPr lang="cs-CZ" altLang="cs-CZ" sz="1000" dirty="0">
                <a:hlinkClick r:id="rId13"/>
              </a:rPr>
              <a:t>http://</a:t>
            </a:r>
            <a:r>
              <a:rPr lang="cs-CZ" altLang="cs-CZ" sz="1000" dirty="0" smtClean="0">
                <a:hlinkClick r:id="rId13"/>
              </a:rPr>
              <a:t>www.clker.com/clipart-158475.html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en-US" altLang="cs-CZ" sz="1000" dirty="0" smtClean="0"/>
              <a:t>[</a:t>
            </a:r>
            <a:r>
              <a:rPr lang="cs-CZ" altLang="cs-CZ" sz="1000" dirty="0"/>
              <a:t>cit.2019-3-5</a:t>
            </a:r>
            <a:r>
              <a:rPr lang="en-US" altLang="cs-CZ" sz="1000" dirty="0"/>
              <a:t>]</a:t>
            </a:r>
            <a:r>
              <a:rPr lang="cs-CZ" altLang="cs-CZ" sz="1000" dirty="0"/>
              <a:t>. Dostupné pod licencí Public </a:t>
            </a:r>
            <a:r>
              <a:rPr lang="cs-CZ" altLang="cs-CZ" sz="1000" dirty="0" err="1"/>
              <a:t>Domain</a:t>
            </a:r>
            <a:r>
              <a:rPr lang="cs-CZ" altLang="cs-CZ" sz="1000" dirty="0"/>
              <a:t> na WWW: </a:t>
            </a:r>
            <a:r>
              <a:rPr lang="cs-CZ" altLang="cs-CZ" sz="1000" dirty="0">
                <a:hlinkClick r:id="rId14"/>
              </a:rPr>
              <a:t>http://</a:t>
            </a:r>
            <a:r>
              <a:rPr lang="cs-CZ" altLang="cs-CZ" sz="1000" dirty="0" smtClean="0">
                <a:hlinkClick r:id="rId14"/>
              </a:rPr>
              <a:t>www.clker.com/clipart-human-heart.html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en-US" altLang="cs-CZ" sz="1000" dirty="0" smtClean="0"/>
              <a:t>[</a:t>
            </a:r>
            <a:r>
              <a:rPr lang="cs-CZ" altLang="cs-CZ" sz="1000" dirty="0"/>
              <a:t>cit.2019-3-5</a:t>
            </a:r>
            <a:r>
              <a:rPr lang="en-US" altLang="cs-CZ" sz="1000" dirty="0"/>
              <a:t>]</a:t>
            </a:r>
            <a:r>
              <a:rPr lang="cs-CZ" altLang="cs-CZ" sz="1000" dirty="0"/>
              <a:t>. Dostupné pod licencí Public </a:t>
            </a:r>
            <a:r>
              <a:rPr lang="cs-CZ" altLang="cs-CZ" sz="1000" dirty="0" err="1"/>
              <a:t>Domain</a:t>
            </a:r>
            <a:r>
              <a:rPr lang="cs-CZ" altLang="cs-CZ" sz="1000" dirty="0"/>
              <a:t> na WWW: </a:t>
            </a:r>
            <a:r>
              <a:rPr lang="cs-CZ" altLang="cs-CZ" sz="1000" dirty="0">
                <a:hlinkClick r:id="rId15"/>
              </a:rPr>
              <a:t>http://</a:t>
            </a:r>
            <a:r>
              <a:rPr lang="cs-CZ" altLang="cs-CZ" sz="1000" dirty="0" smtClean="0">
                <a:hlinkClick r:id="rId15"/>
              </a:rPr>
              <a:t>www.clker.com/clipart-211854.html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en-US" altLang="cs-CZ" sz="1000" dirty="0" smtClean="0"/>
              <a:t>[</a:t>
            </a:r>
            <a:r>
              <a:rPr lang="cs-CZ" altLang="cs-CZ" sz="1000" dirty="0" smtClean="0"/>
              <a:t>cit.2019-3-7</a:t>
            </a:r>
            <a:r>
              <a:rPr lang="en-US" altLang="cs-CZ" sz="1000" dirty="0" smtClean="0"/>
              <a:t>]</a:t>
            </a:r>
            <a:r>
              <a:rPr lang="cs-CZ" altLang="cs-CZ" sz="1000" dirty="0"/>
              <a:t>. Dostupné pod licencí Public </a:t>
            </a:r>
            <a:r>
              <a:rPr lang="cs-CZ" altLang="cs-CZ" sz="1000" dirty="0" err="1"/>
              <a:t>Domain</a:t>
            </a:r>
            <a:r>
              <a:rPr lang="cs-CZ" altLang="cs-CZ" sz="1000" dirty="0"/>
              <a:t> na WWW: </a:t>
            </a:r>
            <a:r>
              <a:rPr lang="cs-CZ" altLang="cs-CZ" sz="1000" dirty="0">
                <a:hlinkClick r:id="rId16"/>
              </a:rPr>
              <a:t>http://</a:t>
            </a:r>
            <a:r>
              <a:rPr lang="cs-CZ" altLang="cs-CZ" sz="1000" dirty="0" smtClean="0">
                <a:hlinkClick r:id="rId16"/>
              </a:rPr>
              <a:t>www.clker.com/clipart-11332.html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en-US" altLang="cs-CZ" sz="1000" dirty="0" smtClean="0"/>
              <a:t>[</a:t>
            </a:r>
            <a:r>
              <a:rPr lang="cs-CZ" altLang="cs-CZ" sz="1000" dirty="0" smtClean="0"/>
              <a:t>cit.2019-3-7</a:t>
            </a:r>
            <a:r>
              <a:rPr lang="en-US" altLang="cs-CZ" sz="1000" dirty="0" smtClean="0"/>
              <a:t>]</a:t>
            </a:r>
            <a:r>
              <a:rPr lang="cs-CZ" altLang="cs-CZ" sz="1000" dirty="0"/>
              <a:t>. Dostupné pod licencí Public </a:t>
            </a:r>
            <a:r>
              <a:rPr lang="cs-CZ" altLang="cs-CZ" sz="1000" dirty="0" err="1"/>
              <a:t>Domain</a:t>
            </a:r>
            <a:r>
              <a:rPr lang="cs-CZ" altLang="cs-CZ" sz="1000" dirty="0"/>
              <a:t> na WWW: </a:t>
            </a:r>
            <a:r>
              <a:rPr lang="cs-CZ" altLang="cs-CZ" sz="1000" dirty="0">
                <a:hlinkClick r:id="rId17"/>
              </a:rPr>
              <a:t>http://</a:t>
            </a:r>
            <a:r>
              <a:rPr lang="cs-CZ" altLang="cs-CZ" sz="1000" dirty="0" smtClean="0">
                <a:hlinkClick r:id="rId17"/>
              </a:rPr>
              <a:t>www.clker.com/clipart-camel-with-pyramid.html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en-US" altLang="cs-CZ" sz="1000" dirty="0"/>
              <a:t>[</a:t>
            </a:r>
            <a:r>
              <a:rPr lang="cs-CZ" altLang="cs-CZ" sz="1000" dirty="0" smtClean="0"/>
              <a:t>cit.2019-3-7</a:t>
            </a:r>
            <a:r>
              <a:rPr lang="en-US" altLang="cs-CZ" sz="1000" dirty="0" smtClean="0"/>
              <a:t>]</a:t>
            </a:r>
            <a:r>
              <a:rPr lang="cs-CZ" altLang="cs-CZ" sz="1000" dirty="0" smtClean="0"/>
              <a:t>. </a:t>
            </a:r>
            <a:r>
              <a:rPr lang="cs-CZ" altLang="cs-CZ" sz="1000" dirty="0"/>
              <a:t>Dostupné pod licencí Public </a:t>
            </a:r>
            <a:r>
              <a:rPr lang="cs-CZ" altLang="cs-CZ" sz="1000" dirty="0" err="1"/>
              <a:t>Domain</a:t>
            </a:r>
            <a:r>
              <a:rPr lang="cs-CZ" altLang="cs-CZ" sz="1000" dirty="0"/>
              <a:t> na WWW:</a:t>
            </a:r>
            <a:r>
              <a:rPr lang="en-US" altLang="cs-CZ" sz="1000" dirty="0" smtClean="0">
                <a:hlinkClick r:id="rId18"/>
              </a:rPr>
              <a:t> </a:t>
            </a:r>
            <a:r>
              <a:rPr lang="en-US" altLang="cs-CZ" sz="1000" dirty="0">
                <a:hlinkClick r:id="rId18"/>
              </a:rPr>
              <a:t>http://www.clker.com/clipart-fish-in-the-sea.html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en-US" altLang="cs-CZ" sz="1000" dirty="0"/>
              <a:t>[</a:t>
            </a:r>
            <a:r>
              <a:rPr lang="cs-CZ" altLang="cs-CZ" sz="1000" dirty="0"/>
              <a:t>cit.2019-3-7</a:t>
            </a:r>
            <a:r>
              <a:rPr lang="en-US" altLang="cs-CZ" sz="1000" dirty="0" smtClean="0"/>
              <a:t>]</a:t>
            </a:r>
            <a:r>
              <a:rPr lang="cs-CZ" altLang="cs-CZ" sz="1000" dirty="0" smtClean="0"/>
              <a:t>. </a:t>
            </a:r>
            <a:r>
              <a:rPr lang="cs-CZ" altLang="cs-CZ" sz="1000" dirty="0"/>
              <a:t>Dostupné pod licencí Public </a:t>
            </a:r>
            <a:r>
              <a:rPr lang="cs-CZ" altLang="cs-CZ" sz="1000" dirty="0" err="1"/>
              <a:t>Domain</a:t>
            </a:r>
            <a:r>
              <a:rPr lang="cs-CZ" altLang="cs-CZ" sz="1000" dirty="0"/>
              <a:t> na WWW:</a:t>
            </a:r>
            <a:r>
              <a:rPr lang="en-US" altLang="cs-CZ" sz="1000" dirty="0">
                <a:hlinkClick r:id="rId18"/>
              </a:rPr>
              <a:t> </a:t>
            </a:r>
            <a:r>
              <a:rPr lang="en-US" altLang="cs-CZ" sz="1000" dirty="0">
                <a:hlinkClick r:id="rId3"/>
              </a:rPr>
              <a:t>http://</a:t>
            </a:r>
            <a:r>
              <a:rPr lang="en-US" altLang="cs-CZ" sz="1000" dirty="0" smtClean="0">
                <a:hlinkClick r:id="rId3"/>
              </a:rPr>
              <a:t>www.clker.com/clipart-14356.html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cs-CZ" sz="1000" u="sng" dirty="0" err="1" smtClean="0">
                <a:hlinkClick r:id="rId19" tooltip="User:Researchedoctora (page does not exist)"/>
              </a:rPr>
              <a:t>Researchedoctora</a:t>
            </a:r>
            <a:r>
              <a:rPr lang="en-US" altLang="cs-CZ" sz="1000" dirty="0" smtClean="0"/>
              <a:t>[</a:t>
            </a:r>
            <a:r>
              <a:rPr lang="cs-CZ" altLang="cs-CZ" sz="1000" dirty="0" smtClean="0"/>
              <a:t>cit.2019-3-5</a:t>
            </a:r>
            <a:r>
              <a:rPr lang="en-US" altLang="cs-CZ" sz="1000" dirty="0" smtClean="0"/>
              <a:t>]</a:t>
            </a:r>
            <a:r>
              <a:rPr lang="cs-CZ" altLang="cs-CZ" sz="1000" dirty="0"/>
              <a:t>. Dostupné pod licencí </a:t>
            </a:r>
            <a:r>
              <a:rPr lang="cs-CZ" altLang="cs-CZ" sz="1000" dirty="0" err="1"/>
              <a:t>Creatiave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Commons</a:t>
            </a:r>
            <a:r>
              <a:rPr lang="cs-CZ" altLang="cs-CZ" sz="1000" dirty="0"/>
              <a:t> na </a:t>
            </a:r>
            <a:r>
              <a:rPr lang="cs-CZ" altLang="cs-CZ" sz="1000" dirty="0" smtClean="0"/>
              <a:t>WWW</a:t>
            </a:r>
            <a:r>
              <a:rPr lang="cs-CZ" altLang="cs-CZ" sz="1000" dirty="0"/>
              <a:t>:  </a:t>
            </a:r>
            <a:r>
              <a:rPr lang="cs-CZ" altLang="cs-CZ" sz="1000" dirty="0">
                <a:hlinkClick r:id="rId20"/>
              </a:rPr>
              <a:t>https://</a:t>
            </a:r>
            <a:r>
              <a:rPr lang="cs-CZ" altLang="cs-CZ" sz="1000" dirty="0" smtClean="0">
                <a:hlinkClick r:id="rId20"/>
              </a:rPr>
              <a:t>commons.wikimedia.org/wiki/File:Sacral_region_of_spinal_cord.gif?uselang=cs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cs-CZ" sz="1000" u="sng" dirty="0">
                <a:hlinkClick r:id="rId21" tooltip="User:Rainer Zenz"/>
              </a:rPr>
              <a:t>Rainer </a:t>
            </a:r>
            <a:r>
              <a:rPr lang="cs-CZ" sz="1000" u="sng" dirty="0" err="1" smtClean="0">
                <a:hlinkClick r:id="rId21" tooltip="User:Rainer Zenz"/>
              </a:rPr>
              <a:t>Zenz</a:t>
            </a:r>
            <a:r>
              <a:rPr lang="cs-CZ" sz="1000" u="sng" dirty="0" smtClean="0"/>
              <a:t> </a:t>
            </a:r>
            <a:r>
              <a:rPr lang="en-US" altLang="cs-CZ" sz="1000" dirty="0"/>
              <a:t>[</a:t>
            </a:r>
            <a:r>
              <a:rPr lang="cs-CZ" altLang="cs-CZ" sz="1000" dirty="0" smtClean="0"/>
              <a:t>cit.2019-3-7</a:t>
            </a:r>
            <a:r>
              <a:rPr lang="en-US" altLang="cs-CZ" sz="1000" dirty="0" smtClean="0"/>
              <a:t>]</a:t>
            </a:r>
            <a:r>
              <a:rPr lang="cs-CZ" altLang="cs-CZ" sz="1000" dirty="0"/>
              <a:t> Dostupné pod licencí </a:t>
            </a:r>
            <a:r>
              <a:rPr lang="cs-CZ" altLang="cs-CZ" sz="1000" dirty="0" err="1"/>
              <a:t>Creatiave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Commons</a:t>
            </a:r>
            <a:r>
              <a:rPr lang="cs-CZ" altLang="cs-CZ" sz="1000" dirty="0"/>
              <a:t> na WWW:</a:t>
            </a:r>
            <a:r>
              <a:rPr lang="en-US" altLang="cs-CZ" sz="1000" dirty="0" smtClean="0"/>
              <a:t> </a:t>
            </a:r>
            <a:r>
              <a:rPr lang="en-US" altLang="cs-CZ" sz="1000" dirty="0">
                <a:hlinkClick r:id="rId22"/>
              </a:rPr>
              <a:t>https://</a:t>
            </a:r>
            <a:r>
              <a:rPr lang="en-US" altLang="cs-CZ" sz="1000" dirty="0" smtClean="0">
                <a:hlinkClick r:id="rId22"/>
              </a:rPr>
              <a:t>commons.wikimedia.org/wiki/File:Markknochen-1.jpg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cs-CZ" sz="1000" u="sng" dirty="0">
                <a:hlinkClick r:id="rId23" tooltip="Heinrich Harder"/>
              </a:rPr>
              <a:t>Heinrich </a:t>
            </a:r>
            <a:r>
              <a:rPr lang="cs-CZ" sz="1000" u="sng" dirty="0" err="1" smtClean="0">
                <a:hlinkClick r:id="rId23" tooltip="Heinrich Harder"/>
              </a:rPr>
              <a:t>Harder</a:t>
            </a:r>
            <a:r>
              <a:rPr lang="cs-CZ" sz="1000" u="sng" dirty="0" smtClean="0"/>
              <a:t> </a:t>
            </a:r>
            <a:r>
              <a:rPr lang="en-US" altLang="cs-CZ" sz="1000" dirty="0"/>
              <a:t>[</a:t>
            </a:r>
            <a:r>
              <a:rPr lang="cs-CZ" altLang="cs-CZ" sz="1000" dirty="0" smtClean="0"/>
              <a:t>cit.2019-3-7</a:t>
            </a:r>
            <a:r>
              <a:rPr lang="en-US" altLang="cs-CZ" sz="1000" dirty="0"/>
              <a:t>] </a:t>
            </a:r>
            <a:r>
              <a:rPr lang="cs-CZ" altLang="cs-CZ" sz="1000" dirty="0"/>
              <a:t>Dostupné pod licencí </a:t>
            </a:r>
            <a:r>
              <a:rPr lang="cs-CZ" altLang="cs-CZ" sz="1000" dirty="0" err="1"/>
              <a:t>Creatiave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Commons</a:t>
            </a:r>
            <a:r>
              <a:rPr lang="cs-CZ" altLang="cs-CZ" sz="1000" dirty="0"/>
              <a:t> na WWW: </a:t>
            </a:r>
            <a:r>
              <a:rPr lang="en-US" altLang="cs-CZ" sz="1000" dirty="0" smtClean="0">
                <a:hlinkClick r:id="rId24"/>
              </a:rPr>
              <a:t>https</a:t>
            </a:r>
            <a:r>
              <a:rPr lang="en-US" altLang="cs-CZ" sz="1000" dirty="0">
                <a:hlinkClick r:id="rId24"/>
              </a:rPr>
              <a:t>://</a:t>
            </a:r>
            <a:r>
              <a:rPr lang="en-US" altLang="cs-CZ" sz="1000" dirty="0" smtClean="0">
                <a:hlinkClick r:id="rId24"/>
              </a:rPr>
              <a:t>commons.wikimedia.org/wiki/File:Diplodocus_Heinrich_Harder.jpg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cs-CZ" sz="1000" dirty="0"/>
              <a:t>Lars </a:t>
            </a:r>
            <a:r>
              <a:rPr lang="cs-CZ" sz="1000" dirty="0" err="1"/>
              <a:t>Karlsson</a:t>
            </a:r>
            <a:r>
              <a:rPr lang="en-US" altLang="cs-CZ" sz="1000" dirty="0" smtClean="0"/>
              <a:t>[</a:t>
            </a:r>
            <a:r>
              <a:rPr lang="cs-CZ" altLang="cs-CZ" sz="1000" dirty="0"/>
              <a:t>cit.2019-3-7</a:t>
            </a:r>
            <a:r>
              <a:rPr lang="en-US" altLang="cs-CZ" sz="1000" dirty="0" smtClean="0"/>
              <a:t>]</a:t>
            </a:r>
            <a:r>
              <a:rPr lang="cs-CZ" altLang="cs-CZ" sz="1000" dirty="0"/>
              <a:t> Dostupné pod licencí </a:t>
            </a:r>
            <a:r>
              <a:rPr lang="cs-CZ" altLang="cs-CZ" sz="1000" dirty="0" err="1"/>
              <a:t>Creatiave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Commons</a:t>
            </a:r>
            <a:r>
              <a:rPr lang="cs-CZ" altLang="cs-CZ" sz="1000" dirty="0"/>
              <a:t> na WWW:</a:t>
            </a:r>
            <a:r>
              <a:rPr lang="cs-CZ" altLang="cs-CZ" sz="1000" dirty="0" smtClean="0"/>
              <a:t> </a:t>
            </a:r>
            <a:r>
              <a:rPr lang="cs-CZ" altLang="cs-CZ" sz="1000" dirty="0">
                <a:hlinkClick r:id="rId25"/>
              </a:rPr>
              <a:t>https://</a:t>
            </a:r>
            <a:r>
              <a:rPr lang="cs-CZ" altLang="cs-CZ" sz="1000" dirty="0" smtClean="0">
                <a:hlinkClick r:id="rId25"/>
              </a:rPr>
              <a:t>commons.wikimedia.org/wiki/File:Keqs_young_european_hedgehog1.jpg?uselang=cs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cs-CZ" sz="1000" u="sng" dirty="0" err="1" smtClean="0">
                <a:hlinkClick r:id="rId26" tooltip="User:Archaeodontosaurus"/>
              </a:rPr>
              <a:t>Didier</a:t>
            </a:r>
            <a:r>
              <a:rPr lang="cs-CZ" sz="1000" u="sng" dirty="0" smtClean="0">
                <a:hlinkClick r:id="rId26" tooltip="User:Archaeodontosaurus"/>
              </a:rPr>
              <a:t> </a:t>
            </a:r>
            <a:r>
              <a:rPr lang="cs-CZ" sz="1000" u="sng" dirty="0" err="1">
                <a:hlinkClick r:id="rId26" tooltip="User:Archaeodontosaurus"/>
              </a:rPr>
              <a:t>Descouens</a:t>
            </a:r>
            <a:r>
              <a:rPr lang="en-US" altLang="cs-CZ" sz="1000" dirty="0" smtClean="0"/>
              <a:t>[</a:t>
            </a:r>
            <a:r>
              <a:rPr lang="cs-CZ" altLang="cs-CZ" sz="1000" dirty="0"/>
              <a:t>cit.2019-3-7</a:t>
            </a:r>
            <a:r>
              <a:rPr lang="en-US" altLang="cs-CZ" sz="1000" dirty="0" smtClean="0"/>
              <a:t>]</a:t>
            </a:r>
            <a:r>
              <a:rPr lang="cs-CZ" altLang="cs-CZ" sz="1000" dirty="0"/>
              <a:t> Dostupné pod licencí </a:t>
            </a:r>
            <a:r>
              <a:rPr lang="cs-CZ" altLang="cs-CZ" sz="1000" dirty="0" err="1"/>
              <a:t>Creatiave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Commons</a:t>
            </a:r>
            <a:r>
              <a:rPr lang="cs-CZ" altLang="cs-CZ" sz="1000" dirty="0"/>
              <a:t> na WWW:</a:t>
            </a:r>
            <a:r>
              <a:rPr lang="cs-CZ" altLang="cs-CZ" sz="1000" dirty="0" smtClean="0"/>
              <a:t> </a:t>
            </a:r>
            <a:r>
              <a:rPr lang="cs-CZ" altLang="cs-CZ" sz="1000" dirty="0">
                <a:hlinkClick r:id="rId27"/>
              </a:rPr>
              <a:t>https://</a:t>
            </a:r>
            <a:r>
              <a:rPr lang="cs-CZ" altLang="cs-CZ" sz="1000" dirty="0" smtClean="0">
                <a:hlinkClick r:id="rId27"/>
              </a:rPr>
              <a:t>commons.wikimedia.org/wiki/File:Talpa_europaea_MHNT.jpg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cs-CZ" sz="1000" u="sng" dirty="0">
                <a:hlinkClick r:id="rId28" tooltip="w:en:Ernst Haeckel"/>
              </a:rPr>
              <a:t>Ernst </a:t>
            </a:r>
            <a:r>
              <a:rPr lang="cs-CZ" sz="1000" u="sng" dirty="0" err="1">
                <a:hlinkClick r:id="rId28" tooltip="w:en:Ernst Haeckel"/>
              </a:rPr>
              <a:t>Haeckel</a:t>
            </a:r>
            <a:r>
              <a:rPr lang="en-US" altLang="cs-CZ" sz="1000" dirty="0" smtClean="0"/>
              <a:t>[</a:t>
            </a:r>
            <a:r>
              <a:rPr lang="cs-CZ" altLang="cs-CZ" sz="1000" dirty="0"/>
              <a:t>cit.2019-3-7</a:t>
            </a:r>
            <a:r>
              <a:rPr lang="en-US" altLang="cs-CZ" sz="1000" dirty="0" smtClean="0"/>
              <a:t>]</a:t>
            </a:r>
            <a:r>
              <a:rPr lang="cs-CZ" altLang="cs-CZ" sz="1000" dirty="0"/>
              <a:t> Dostupné pod licencí </a:t>
            </a:r>
            <a:r>
              <a:rPr lang="cs-CZ" altLang="cs-CZ" sz="1000" dirty="0" err="1"/>
              <a:t>Creatiave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Commons</a:t>
            </a:r>
            <a:r>
              <a:rPr lang="cs-CZ" altLang="cs-CZ" sz="1000" dirty="0"/>
              <a:t> na WWW:</a:t>
            </a:r>
            <a:r>
              <a:rPr lang="cs-CZ" altLang="cs-CZ" sz="1000" dirty="0" smtClean="0"/>
              <a:t> </a:t>
            </a:r>
            <a:r>
              <a:rPr lang="cs-CZ" altLang="cs-CZ" sz="1000" dirty="0">
                <a:hlinkClick r:id="rId29"/>
              </a:rPr>
              <a:t>https://</a:t>
            </a:r>
            <a:r>
              <a:rPr lang="cs-CZ" altLang="cs-CZ" sz="1000" dirty="0" smtClean="0">
                <a:hlinkClick r:id="rId29"/>
              </a:rPr>
              <a:t>commons.wikimedia.org/wiki/File:Haeckel_Chiroptera_Plecotus_auritus_1.jpg</a:t>
            </a:r>
            <a:endParaRPr lang="cs-CZ" altLang="cs-CZ" sz="1000" dirty="0" smtClean="0"/>
          </a:p>
          <a:p>
            <a:pPr marL="0" indent="0">
              <a:buNone/>
            </a:pPr>
            <a:endParaRPr lang="cs-CZ" altLang="cs-CZ" sz="1000" dirty="0"/>
          </a:p>
          <a:p>
            <a:pPr marL="0" indent="0">
              <a:buNone/>
            </a:pP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2799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/>
          </a:bodyPr>
          <a:lstStyle/>
          <a:p>
            <a:pPr algn="l"/>
            <a:r>
              <a:rPr lang="cs-CZ" sz="1600" b="1" dirty="0" smtClean="0"/>
              <a:t>Použité zdroje:</a:t>
            </a:r>
            <a:endParaRPr lang="cs-CZ" sz="16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534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cs-CZ" sz="1000" dirty="0" smtClean="0"/>
              <a:t>[</a:t>
            </a:r>
            <a:r>
              <a:rPr lang="cs-CZ" sz="1000" u="sng" dirty="0" err="1" smtClean="0">
                <a:hlinkClick r:id="rId2" tooltip="User:Researchedoctora (page does not exist)"/>
              </a:rPr>
              <a:t>Researchedoctora</a:t>
            </a:r>
            <a:r>
              <a:rPr lang="en-US" altLang="cs-CZ" sz="1000" dirty="0" smtClean="0"/>
              <a:t>[</a:t>
            </a:r>
            <a:r>
              <a:rPr lang="cs-CZ" altLang="cs-CZ" sz="1000" dirty="0" smtClean="0"/>
              <a:t>cit.2019-3-5</a:t>
            </a:r>
            <a:r>
              <a:rPr lang="en-US" altLang="cs-CZ" sz="1000" dirty="0" smtClean="0"/>
              <a:t>]</a:t>
            </a:r>
            <a:r>
              <a:rPr lang="cs-CZ" altLang="cs-CZ" sz="1000" dirty="0"/>
              <a:t>. Dostupné pod licencí </a:t>
            </a:r>
            <a:r>
              <a:rPr lang="cs-CZ" altLang="cs-CZ" sz="1000" dirty="0" err="1"/>
              <a:t>Creatiave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Commons</a:t>
            </a:r>
            <a:r>
              <a:rPr lang="cs-CZ" altLang="cs-CZ" sz="1000" dirty="0"/>
              <a:t> na </a:t>
            </a:r>
            <a:r>
              <a:rPr lang="cs-CZ" altLang="cs-CZ" sz="1000" dirty="0" smtClean="0"/>
              <a:t>WWW</a:t>
            </a:r>
            <a:r>
              <a:rPr lang="cs-CZ" altLang="cs-CZ" sz="1000" dirty="0"/>
              <a:t>:  </a:t>
            </a:r>
            <a:r>
              <a:rPr lang="cs-CZ" altLang="cs-CZ" sz="1000" dirty="0">
                <a:hlinkClick r:id="rId3"/>
              </a:rPr>
              <a:t>https://</a:t>
            </a:r>
            <a:r>
              <a:rPr lang="cs-CZ" altLang="cs-CZ" sz="1000" dirty="0" smtClean="0">
                <a:hlinkClick r:id="rId3"/>
              </a:rPr>
              <a:t>commons.wikimedia.org/wiki/File:Sacral_region_of_spinal_cord.gif?uselang=cs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cs-CZ" sz="1000" u="sng" dirty="0" err="1" smtClean="0">
                <a:hlinkClick r:id="rId4" tooltip="User:Ray eye"/>
              </a:rPr>
              <a:t>Ray</a:t>
            </a:r>
            <a:r>
              <a:rPr lang="cs-CZ" sz="1000" u="sng" dirty="0" smtClean="0">
                <a:hlinkClick r:id="rId4" tooltip="User:Ray eye"/>
              </a:rPr>
              <a:t> </a:t>
            </a:r>
            <a:r>
              <a:rPr lang="cs-CZ" sz="1000" u="sng" dirty="0" err="1">
                <a:hlinkClick r:id="rId4" tooltip="User:Ray eye"/>
              </a:rPr>
              <a:t>eye</a:t>
            </a:r>
            <a:r>
              <a:rPr lang="en-US" altLang="cs-CZ" sz="1000" dirty="0" smtClean="0"/>
              <a:t>[</a:t>
            </a:r>
            <a:r>
              <a:rPr lang="cs-CZ" altLang="cs-CZ" sz="1000" dirty="0" smtClean="0"/>
              <a:t>cit.2019-3-7</a:t>
            </a:r>
            <a:r>
              <a:rPr lang="en-US" altLang="cs-CZ" sz="1000" dirty="0" smtClean="0"/>
              <a:t>]</a:t>
            </a:r>
            <a:r>
              <a:rPr lang="cs-CZ" altLang="cs-CZ" sz="1000" dirty="0"/>
              <a:t> Dostupné pod licencí </a:t>
            </a:r>
            <a:r>
              <a:rPr lang="cs-CZ" altLang="cs-CZ" sz="1000" dirty="0" err="1"/>
              <a:t>Creatiave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Commons</a:t>
            </a:r>
            <a:r>
              <a:rPr lang="cs-CZ" altLang="cs-CZ" sz="1000" dirty="0"/>
              <a:t> na WWW:</a:t>
            </a:r>
            <a:r>
              <a:rPr lang="en-US" altLang="cs-CZ" sz="1000" dirty="0" smtClean="0"/>
              <a:t> </a:t>
            </a:r>
            <a:r>
              <a:rPr lang="en-US" altLang="cs-CZ" sz="1000" dirty="0">
                <a:hlinkClick r:id="rId5"/>
              </a:rPr>
              <a:t>https://</a:t>
            </a:r>
            <a:r>
              <a:rPr lang="en-US" altLang="cs-CZ" sz="1000" dirty="0" smtClean="0">
                <a:hlinkClick r:id="rId5"/>
              </a:rPr>
              <a:t>commons.wikimedia.org/wiki/</a:t>
            </a:r>
            <a:r>
              <a:rPr lang="en-US" altLang="cs-CZ" sz="1000" dirty="0" err="1" smtClean="0">
                <a:hlinkClick r:id="rId5"/>
              </a:rPr>
              <a:t>File:Eichhörnchen_Düsseldorf_Hofgarten_edit.jpg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cs-CZ" sz="1000" dirty="0" err="1" smtClean="0"/>
              <a:t>Trisha</a:t>
            </a:r>
            <a:r>
              <a:rPr lang="cs-CZ" sz="1000" dirty="0" smtClean="0"/>
              <a:t> </a:t>
            </a:r>
            <a:r>
              <a:rPr lang="cs-CZ" sz="1000" dirty="0"/>
              <a:t>M </a:t>
            </a:r>
            <a:r>
              <a:rPr lang="cs-CZ" sz="1000" dirty="0" err="1"/>
              <a:t>Shears</a:t>
            </a:r>
            <a:r>
              <a:rPr lang="en-US" altLang="cs-CZ" sz="1000" dirty="0" smtClean="0"/>
              <a:t>[</a:t>
            </a:r>
            <a:r>
              <a:rPr lang="cs-CZ" altLang="cs-CZ" sz="1000" dirty="0"/>
              <a:t>cit.2019-3-7</a:t>
            </a:r>
            <a:r>
              <a:rPr lang="en-US" altLang="cs-CZ" sz="1000" dirty="0" smtClean="0"/>
              <a:t>]</a:t>
            </a:r>
            <a:r>
              <a:rPr lang="cs-CZ" altLang="cs-CZ" sz="1000" dirty="0"/>
              <a:t> Dostupné pod licencí </a:t>
            </a:r>
            <a:r>
              <a:rPr lang="cs-CZ" altLang="cs-CZ" sz="1000" dirty="0" err="1"/>
              <a:t>Creatiave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Commons</a:t>
            </a:r>
            <a:r>
              <a:rPr lang="cs-CZ" altLang="cs-CZ" sz="1000" dirty="0"/>
              <a:t> na WWW:</a:t>
            </a:r>
            <a:r>
              <a:rPr lang="cs-CZ" altLang="cs-CZ" sz="1000" dirty="0" smtClean="0"/>
              <a:t> </a:t>
            </a:r>
            <a:r>
              <a:rPr lang="cs-CZ" altLang="cs-CZ" sz="1000" dirty="0">
                <a:hlinkClick r:id="rId6"/>
              </a:rPr>
              <a:t>https://</a:t>
            </a:r>
            <a:r>
              <a:rPr lang="cs-CZ" altLang="cs-CZ" sz="1000" dirty="0" smtClean="0">
                <a:hlinkClick r:id="rId6"/>
              </a:rPr>
              <a:t>commons.wikimedia.org/wiki/File:Handsome_Lion_001.jpg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cs-CZ" sz="1000" u="sng" dirty="0" err="1" smtClean="0">
                <a:hlinkClick r:id="rId7" tooltip="User:Brabent (page does not exist)"/>
              </a:rPr>
              <a:t>Brabent</a:t>
            </a:r>
            <a:r>
              <a:rPr lang="en-US" altLang="cs-CZ" sz="1000" dirty="0" smtClean="0"/>
              <a:t>[</a:t>
            </a:r>
            <a:r>
              <a:rPr lang="cs-CZ" altLang="cs-CZ" sz="1000" dirty="0"/>
              <a:t>cit.2019-3-7</a:t>
            </a:r>
            <a:r>
              <a:rPr lang="en-US" altLang="cs-CZ" sz="1000" dirty="0" smtClean="0"/>
              <a:t>]</a:t>
            </a:r>
            <a:r>
              <a:rPr lang="cs-CZ" altLang="cs-CZ" sz="1000" dirty="0"/>
              <a:t> Dostupné pod licencí </a:t>
            </a:r>
            <a:r>
              <a:rPr lang="cs-CZ" altLang="cs-CZ" sz="1000" dirty="0" err="1"/>
              <a:t>Creatiave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Commons</a:t>
            </a:r>
            <a:r>
              <a:rPr lang="cs-CZ" altLang="cs-CZ" sz="1000" dirty="0"/>
              <a:t> na WWW:</a:t>
            </a:r>
            <a:r>
              <a:rPr lang="cs-CZ" altLang="cs-CZ" sz="1000" dirty="0" smtClean="0"/>
              <a:t> </a:t>
            </a:r>
            <a:r>
              <a:rPr lang="cs-CZ" altLang="cs-CZ" sz="1000" dirty="0">
                <a:hlinkClick r:id="rId8"/>
              </a:rPr>
              <a:t>https://</a:t>
            </a:r>
            <a:r>
              <a:rPr lang="cs-CZ" altLang="cs-CZ" sz="1000" dirty="0" smtClean="0">
                <a:hlinkClick r:id="rId8"/>
              </a:rPr>
              <a:t>commons.wikimedia.org/wiki/</a:t>
            </a:r>
            <a:r>
              <a:rPr lang="cs-CZ" altLang="cs-CZ" sz="1000" dirty="0" err="1" smtClean="0">
                <a:hlinkClick r:id="rId8"/>
              </a:rPr>
              <a:t>File:Tygr_usurijský.JPG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cs-CZ" sz="1000" dirty="0" smtClean="0"/>
              <a:t>T</a:t>
            </a:r>
            <a:r>
              <a:rPr lang="cs-CZ" sz="1000" dirty="0"/>
              <a:t>. </a:t>
            </a:r>
            <a:r>
              <a:rPr lang="cs-CZ" sz="1000" dirty="0" err="1"/>
              <a:t>Bjornstad</a:t>
            </a:r>
            <a:r>
              <a:rPr lang="cs-CZ" sz="1000" dirty="0"/>
              <a:t> </a:t>
            </a:r>
            <a:r>
              <a:rPr lang="en-US" altLang="cs-CZ" sz="1000" dirty="0" smtClean="0"/>
              <a:t>[</a:t>
            </a:r>
            <a:r>
              <a:rPr lang="cs-CZ" altLang="cs-CZ" sz="1000" dirty="0"/>
              <a:t>cit.2019-3-7</a:t>
            </a:r>
            <a:r>
              <a:rPr lang="en-US" altLang="cs-CZ" sz="1000" dirty="0" smtClean="0"/>
              <a:t>]</a:t>
            </a:r>
            <a:r>
              <a:rPr lang="cs-CZ" altLang="cs-CZ" sz="1000" dirty="0"/>
              <a:t> Dostupné pod licencí </a:t>
            </a:r>
            <a:r>
              <a:rPr lang="cs-CZ" altLang="cs-CZ" sz="1000" dirty="0" err="1"/>
              <a:t>Creatiave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Commons</a:t>
            </a:r>
            <a:r>
              <a:rPr lang="cs-CZ" altLang="cs-CZ" sz="1000" dirty="0"/>
              <a:t> na WWW:</a:t>
            </a:r>
            <a:r>
              <a:rPr lang="cs-CZ" altLang="cs-CZ" sz="1000" dirty="0" smtClean="0"/>
              <a:t> </a:t>
            </a:r>
            <a:r>
              <a:rPr lang="cs-CZ" altLang="cs-CZ" sz="1000" dirty="0">
                <a:hlinkClick r:id="rId9"/>
              </a:rPr>
              <a:t>https://</a:t>
            </a:r>
            <a:r>
              <a:rPr lang="cs-CZ" altLang="cs-CZ" sz="1000" dirty="0" smtClean="0">
                <a:hlinkClick r:id="rId9"/>
              </a:rPr>
              <a:t>commons.wikimedia.org/wiki/File:Image-Blue_Whale_and_Hector_Dolphine_Colored.jpg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cs-CZ" sz="1000" u="sng" dirty="0" err="1">
                <a:hlinkClick r:id="rId10"/>
              </a:rPr>
              <a:t>Jayanand</a:t>
            </a:r>
            <a:r>
              <a:rPr lang="cs-CZ" sz="1000" u="sng" dirty="0">
                <a:hlinkClick r:id="rId10"/>
              </a:rPr>
              <a:t> </a:t>
            </a:r>
            <a:r>
              <a:rPr lang="cs-CZ" sz="1000" u="sng" dirty="0" err="1">
                <a:hlinkClick r:id="rId10"/>
              </a:rPr>
              <a:t>Govindaraj</a:t>
            </a:r>
            <a:r>
              <a:rPr lang="en-US" altLang="cs-CZ" sz="1000" dirty="0" smtClean="0"/>
              <a:t>[</a:t>
            </a:r>
            <a:r>
              <a:rPr lang="cs-CZ" altLang="cs-CZ" sz="1000" dirty="0"/>
              <a:t>cit.2019-3-7</a:t>
            </a:r>
            <a:r>
              <a:rPr lang="en-US" altLang="cs-CZ" sz="1000" dirty="0"/>
              <a:t>]</a:t>
            </a:r>
            <a:r>
              <a:rPr lang="cs-CZ" altLang="cs-CZ" sz="1000" dirty="0"/>
              <a:t> Dostupné pod licencí </a:t>
            </a:r>
            <a:r>
              <a:rPr lang="cs-CZ" altLang="cs-CZ" sz="1000" dirty="0" err="1"/>
              <a:t>Creatiave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Commons</a:t>
            </a:r>
            <a:r>
              <a:rPr lang="cs-CZ" altLang="cs-CZ" sz="1000" dirty="0"/>
              <a:t> na WWW: </a:t>
            </a:r>
            <a:r>
              <a:rPr lang="cs-CZ" altLang="cs-CZ" sz="1000" dirty="0">
                <a:hlinkClick r:id="rId11"/>
              </a:rPr>
              <a:t>https://</a:t>
            </a:r>
            <a:r>
              <a:rPr lang="cs-CZ" altLang="cs-CZ" sz="1000" dirty="0" smtClean="0">
                <a:hlinkClick r:id="rId11"/>
              </a:rPr>
              <a:t>commons.wikimedia.org/wiki/File:IndianElephant.jpg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cs-CZ" sz="1000" dirty="0" err="1" smtClean="0">
                <a:hlinkClick r:id="rId12" tooltip="User:Ikiwaner"/>
              </a:rPr>
              <a:t>Ikiwaner</a:t>
            </a:r>
            <a:r>
              <a:rPr lang="en-US" altLang="cs-CZ" sz="1000" dirty="0" smtClean="0"/>
              <a:t>[</a:t>
            </a:r>
            <a:r>
              <a:rPr lang="cs-CZ" altLang="cs-CZ" sz="1000" dirty="0"/>
              <a:t>cit.2019-3-7</a:t>
            </a:r>
            <a:r>
              <a:rPr lang="en-US" altLang="cs-CZ" sz="1000" dirty="0"/>
              <a:t>]</a:t>
            </a:r>
            <a:r>
              <a:rPr lang="cs-CZ" altLang="cs-CZ" sz="1000" dirty="0"/>
              <a:t> Dostupné pod licencí </a:t>
            </a:r>
            <a:r>
              <a:rPr lang="cs-CZ" altLang="cs-CZ" sz="1000" dirty="0" err="1"/>
              <a:t>Creatiave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Commons</a:t>
            </a:r>
            <a:r>
              <a:rPr lang="cs-CZ" altLang="cs-CZ" sz="1000" dirty="0"/>
              <a:t> na WWW: </a:t>
            </a:r>
            <a:r>
              <a:rPr lang="cs-CZ" altLang="cs-CZ" sz="1000" dirty="0">
                <a:hlinkClick r:id="rId13"/>
              </a:rPr>
              <a:t>https://</a:t>
            </a:r>
            <a:r>
              <a:rPr lang="cs-CZ" altLang="cs-CZ" sz="1000" dirty="0" smtClean="0">
                <a:hlinkClick r:id="rId13"/>
              </a:rPr>
              <a:t>commons.wikimedia.org/wiki/File:Serengeti_Elefantenbulle.jpg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cs-CZ" sz="1000" u="sng" dirty="0" err="1" smtClean="0">
                <a:hlinkClick r:id="rId14" tooltip="User:Cgoodwin"/>
              </a:rPr>
              <a:t>Cgoodwin</a:t>
            </a:r>
            <a:r>
              <a:rPr lang="en-US" altLang="cs-CZ" sz="1000" dirty="0" smtClean="0"/>
              <a:t>[</a:t>
            </a:r>
            <a:r>
              <a:rPr lang="cs-CZ" altLang="cs-CZ" sz="1000" dirty="0"/>
              <a:t>cit.2019-3-7</a:t>
            </a:r>
            <a:r>
              <a:rPr lang="en-US" altLang="cs-CZ" sz="1000" dirty="0"/>
              <a:t>]</a:t>
            </a:r>
            <a:r>
              <a:rPr lang="cs-CZ" altLang="cs-CZ" sz="1000" dirty="0"/>
              <a:t> Dostupné pod licencí </a:t>
            </a:r>
            <a:r>
              <a:rPr lang="cs-CZ" altLang="cs-CZ" sz="1000" dirty="0" err="1"/>
              <a:t>Creatiave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Commons</a:t>
            </a:r>
            <a:r>
              <a:rPr lang="cs-CZ" altLang="cs-CZ" sz="1000" dirty="0"/>
              <a:t> na WWW: </a:t>
            </a:r>
            <a:r>
              <a:rPr lang="cs-CZ" altLang="cs-CZ" sz="1000" dirty="0">
                <a:hlinkClick r:id="rId15"/>
              </a:rPr>
              <a:t>https://</a:t>
            </a:r>
            <a:r>
              <a:rPr lang="cs-CZ" altLang="cs-CZ" sz="1000" dirty="0" smtClean="0">
                <a:hlinkClick r:id="rId15"/>
              </a:rPr>
              <a:t>commons.wikimedia.org/wiki/File:AusRidingPony.jpg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cs-CZ" sz="1000" u="sng" dirty="0" smtClean="0">
                <a:hlinkClick r:id="rId16" tooltip="User:Lilly M"/>
              </a:rPr>
              <a:t>Lilly </a:t>
            </a:r>
            <a:r>
              <a:rPr lang="cs-CZ" sz="1000" u="sng" dirty="0">
                <a:hlinkClick r:id="rId16" tooltip="User:Lilly M"/>
              </a:rPr>
              <a:t>M</a:t>
            </a:r>
            <a:r>
              <a:rPr lang="en-US" altLang="cs-CZ" sz="1000" dirty="0" smtClean="0"/>
              <a:t>[</a:t>
            </a:r>
            <a:r>
              <a:rPr lang="cs-CZ" altLang="cs-CZ" sz="1000" dirty="0"/>
              <a:t>cit.2019-3-7</a:t>
            </a:r>
            <a:r>
              <a:rPr lang="en-US" altLang="cs-CZ" sz="1000" dirty="0"/>
              <a:t>]</a:t>
            </a:r>
            <a:r>
              <a:rPr lang="cs-CZ" altLang="cs-CZ" sz="1000" dirty="0"/>
              <a:t> Dostupné pod licencí </a:t>
            </a:r>
            <a:r>
              <a:rPr lang="cs-CZ" altLang="cs-CZ" sz="1000" dirty="0" err="1"/>
              <a:t>Creatiave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Commons</a:t>
            </a:r>
            <a:r>
              <a:rPr lang="cs-CZ" altLang="cs-CZ" sz="1000" dirty="0"/>
              <a:t> na WWW: </a:t>
            </a:r>
            <a:r>
              <a:rPr lang="cs-CZ" altLang="cs-CZ" sz="1000" dirty="0">
                <a:hlinkClick r:id="rId17"/>
              </a:rPr>
              <a:t>https://</a:t>
            </a:r>
            <a:r>
              <a:rPr lang="cs-CZ" altLang="cs-CZ" sz="1000" dirty="0" smtClean="0">
                <a:hlinkClick r:id="rId17"/>
              </a:rPr>
              <a:t>commons.wikimedia.org/wiki/File:Equus_asinus_Kadzidłowo_002.jpg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cs-CZ" sz="1000" u="sng" dirty="0" err="1" smtClean="0">
                <a:hlinkClick r:id="rId18" tooltip="User:Relic38"/>
              </a:rPr>
              <a:t>Darren</a:t>
            </a:r>
            <a:r>
              <a:rPr lang="cs-CZ" sz="1000" u="sng" dirty="0" smtClean="0">
                <a:hlinkClick r:id="rId18" tooltip="User:Relic38"/>
              </a:rPr>
              <a:t> </a:t>
            </a:r>
            <a:r>
              <a:rPr lang="cs-CZ" sz="1000" u="sng" dirty="0" err="1">
                <a:hlinkClick r:id="rId18" tooltip="User:Relic38"/>
              </a:rPr>
              <a:t>Swim</a:t>
            </a:r>
            <a:r>
              <a:rPr lang="en-US" altLang="cs-CZ" sz="1000" dirty="0" smtClean="0"/>
              <a:t>[</a:t>
            </a:r>
            <a:r>
              <a:rPr lang="cs-CZ" altLang="cs-CZ" sz="1000" dirty="0"/>
              <a:t>cit.2019-3-7</a:t>
            </a:r>
            <a:r>
              <a:rPr lang="en-US" altLang="cs-CZ" sz="1000" dirty="0"/>
              <a:t>]</a:t>
            </a:r>
            <a:r>
              <a:rPr lang="cs-CZ" altLang="cs-CZ" sz="1000" dirty="0"/>
              <a:t> Dostupné pod licencí </a:t>
            </a:r>
            <a:r>
              <a:rPr lang="cs-CZ" altLang="cs-CZ" sz="1000" dirty="0" err="1"/>
              <a:t>Creatiave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Commons</a:t>
            </a:r>
            <a:r>
              <a:rPr lang="cs-CZ" altLang="cs-CZ" sz="1000" dirty="0"/>
              <a:t> na WWW: </a:t>
            </a:r>
            <a:r>
              <a:rPr lang="cs-CZ" altLang="cs-CZ" sz="1000" dirty="0">
                <a:hlinkClick r:id="rId19"/>
              </a:rPr>
              <a:t>https://commons.wikimedia.org/wiki/File:Indian_Rhino_(Rhinoceros_unicornis)1_-_</a:t>
            </a:r>
            <a:r>
              <a:rPr lang="cs-CZ" altLang="cs-CZ" sz="1000" dirty="0" smtClean="0">
                <a:hlinkClick r:id="rId19"/>
              </a:rPr>
              <a:t>Relic38.jpg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cs-CZ" sz="1000" u="sng" dirty="0" err="1" smtClean="0">
                <a:hlinkClick r:id="rId20" tooltip="User:Aka"/>
              </a:rPr>
              <a:t>Aka</a:t>
            </a:r>
            <a:r>
              <a:rPr lang="en-US" altLang="cs-CZ" sz="1000" dirty="0" smtClean="0"/>
              <a:t>[</a:t>
            </a:r>
            <a:r>
              <a:rPr lang="cs-CZ" altLang="cs-CZ" sz="1000" dirty="0"/>
              <a:t>cit.2019-3-7</a:t>
            </a:r>
            <a:r>
              <a:rPr lang="en-US" altLang="cs-CZ" sz="1000" dirty="0"/>
              <a:t>]</a:t>
            </a:r>
            <a:r>
              <a:rPr lang="cs-CZ" altLang="cs-CZ" sz="1000" dirty="0"/>
              <a:t> Dostupné pod licencí </a:t>
            </a:r>
            <a:r>
              <a:rPr lang="cs-CZ" altLang="cs-CZ" sz="1000" dirty="0" err="1"/>
              <a:t>Creatiave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Commons</a:t>
            </a:r>
            <a:r>
              <a:rPr lang="cs-CZ" altLang="cs-CZ" sz="1000" dirty="0"/>
              <a:t> na WWW: </a:t>
            </a:r>
            <a:r>
              <a:rPr lang="cs-CZ" altLang="cs-CZ" sz="1000" dirty="0">
                <a:hlinkClick r:id="rId21"/>
              </a:rPr>
              <a:t>https://commons.wikimedia.org/wiki/File:Equus_grevyi_(aka).</a:t>
            </a:r>
            <a:r>
              <a:rPr lang="cs-CZ" altLang="cs-CZ" sz="1000" dirty="0" smtClean="0">
                <a:hlinkClick r:id="rId21"/>
              </a:rPr>
              <a:t>jpg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cs-CZ" sz="1000" u="sng" dirty="0" err="1">
                <a:hlinkClick r:id="rId14" tooltip="User:Cgoodwin"/>
              </a:rPr>
              <a:t>Cgoodwin</a:t>
            </a:r>
            <a:r>
              <a:rPr lang="en-US" altLang="cs-CZ" sz="1000" dirty="0" smtClean="0"/>
              <a:t>[</a:t>
            </a:r>
            <a:r>
              <a:rPr lang="cs-CZ" altLang="cs-CZ" sz="1000" dirty="0"/>
              <a:t>cit.2019-3-7</a:t>
            </a:r>
            <a:r>
              <a:rPr lang="en-US" altLang="cs-CZ" sz="1000" dirty="0"/>
              <a:t>]</a:t>
            </a:r>
            <a:r>
              <a:rPr lang="cs-CZ" altLang="cs-CZ" sz="1000" dirty="0"/>
              <a:t> Dostupné pod licencí </a:t>
            </a:r>
            <a:r>
              <a:rPr lang="cs-CZ" altLang="cs-CZ" sz="1000" dirty="0" err="1"/>
              <a:t>Creatiave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Commons</a:t>
            </a:r>
            <a:r>
              <a:rPr lang="cs-CZ" altLang="cs-CZ" sz="1000" dirty="0"/>
              <a:t> na </a:t>
            </a:r>
            <a:r>
              <a:rPr lang="cs-CZ" altLang="cs-CZ" sz="1000" dirty="0" err="1"/>
              <a:t>WWW:https</a:t>
            </a:r>
            <a:r>
              <a:rPr lang="cs-CZ" altLang="cs-CZ" sz="1000" dirty="0"/>
              <a:t>://</a:t>
            </a:r>
            <a:r>
              <a:rPr lang="cs-CZ" altLang="cs-CZ" sz="1000" dirty="0" smtClean="0"/>
              <a:t>commons.wikimedia.org/wiki/</a:t>
            </a:r>
            <a:r>
              <a:rPr lang="cs-CZ" altLang="cs-CZ" sz="1000" dirty="0" err="1" smtClean="0"/>
              <a:t>File:Adaptaur.jpg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cs-CZ" sz="1000" dirty="0" err="1" smtClean="0"/>
              <a:t>Ken</a:t>
            </a:r>
            <a:r>
              <a:rPr lang="cs-CZ" sz="1000" dirty="0" smtClean="0"/>
              <a:t> </a:t>
            </a:r>
            <a:r>
              <a:rPr lang="cs-CZ" sz="1000" dirty="0" err="1"/>
              <a:t>Hammond</a:t>
            </a:r>
            <a:r>
              <a:rPr lang="en-US" altLang="cs-CZ" sz="1000" dirty="0" smtClean="0"/>
              <a:t>[</a:t>
            </a:r>
            <a:r>
              <a:rPr lang="cs-CZ" altLang="cs-CZ" sz="1000" dirty="0"/>
              <a:t>cit.2019-3-7</a:t>
            </a:r>
            <a:r>
              <a:rPr lang="en-US" altLang="cs-CZ" sz="1000" dirty="0"/>
              <a:t>]</a:t>
            </a:r>
            <a:r>
              <a:rPr lang="cs-CZ" altLang="cs-CZ" sz="1000" dirty="0"/>
              <a:t> Dostupné pod licencí </a:t>
            </a:r>
            <a:r>
              <a:rPr lang="cs-CZ" altLang="cs-CZ" sz="1000" dirty="0" err="1"/>
              <a:t>Creatiave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Commons</a:t>
            </a:r>
            <a:r>
              <a:rPr lang="cs-CZ" altLang="cs-CZ" sz="1000" dirty="0"/>
              <a:t> na WWW: </a:t>
            </a:r>
            <a:r>
              <a:rPr lang="cs-CZ" altLang="cs-CZ" sz="1000" dirty="0">
                <a:hlinkClick r:id="rId22"/>
              </a:rPr>
              <a:t>https://</a:t>
            </a:r>
            <a:r>
              <a:rPr lang="cs-CZ" altLang="cs-CZ" sz="1000" dirty="0" smtClean="0">
                <a:hlinkClick r:id="rId22"/>
              </a:rPr>
              <a:t>commons.wikimedia.org/wiki/File:Pig_USDA01c0116.jpg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cs-CZ" sz="1000" dirty="0" err="1" smtClean="0">
                <a:hlinkClick r:id="rId23" tooltip="User:Volker.G"/>
              </a:rPr>
              <a:t>Volker.G</a:t>
            </a:r>
            <a:r>
              <a:rPr lang="en-US" altLang="cs-CZ" sz="1000" dirty="0" smtClean="0"/>
              <a:t>[</a:t>
            </a:r>
            <a:r>
              <a:rPr lang="cs-CZ" altLang="cs-CZ" sz="1000" dirty="0"/>
              <a:t>cit.2019-3-7</a:t>
            </a:r>
            <a:r>
              <a:rPr lang="en-US" altLang="cs-CZ" sz="1000" dirty="0"/>
              <a:t>]</a:t>
            </a:r>
            <a:r>
              <a:rPr lang="cs-CZ" altLang="cs-CZ" sz="1000" dirty="0"/>
              <a:t> Dostupné pod licencí </a:t>
            </a:r>
            <a:r>
              <a:rPr lang="cs-CZ" altLang="cs-CZ" sz="1000" dirty="0" err="1"/>
              <a:t>Creatiave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Commons</a:t>
            </a:r>
            <a:r>
              <a:rPr lang="cs-CZ" altLang="cs-CZ" sz="1000" dirty="0"/>
              <a:t> na WWW</a:t>
            </a:r>
            <a:r>
              <a:rPr lang="cs-CZ" altLang="cs-CZ" sz="1000" dirty="0" smtClean="0"/>
              <a:t>: </a:t>
            </a:r>
            <a:r>
              <a:rPr lang="cs-CZ" altLang="cs-CZ" sz="1000" dirty="0" smtClean="0">
                <a:hlinkClick r:id="rId24"/>
              </a:rPr>
              <a:t>https</a:t>
            </a:r>
            <a:r>
              <a:rPr lang="cs-CZ" altLang="cs-CZ" sz="1000" dirty="0">
                <a:hlinkClick r:id="rId24"/>
              </a:rPr>
              <a:t>://</a:t>
            </a:r>
            <a:r>
              <a:rPr lang="cs-CZ" altLang="cs-CZ" sz="1000" dirty="0" smtClean="0">
                <a:hlinkClick r:id="rId24"/>
              </a:rPr>
              <a:t>commons.wikimedia.org/wiki/File:Wildschwein_12.4.2008_117.jpg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cs-CZ" sz="1000" u="sng" dirty="0">
                <a:hlinkClick r:id="rId25" tooltip="User:92057 (page does not exist)"/>
              </a:rPr>
              <a:t>Javier </a:t>
            </a:r>
            <a:r>
              <a:rPr lang="cs-CZ" sz="1000" u="sng" dirty="0" err="1">
                <a:hlinkClick r:id="rId25" tooltip="User:92057 (page does not exist)"/>
              </a:rPr>
              <a:t>García</a:t>
            </a:r>
            <a:r>
              <a:rPr lang="cs-CZ" sz="1000" u="sng" dirty="0">
                <a:hlinkClick r:id="rId25" tooltip="User:92057 (page does not exist)"/>
              </a:rPr>
              <a:t> </a:t>
            </a:r>
            <a:r>
              <a:rPr lang="cs-CZ" sz="1000" u="sng" dirty="0" err="1">
                <a:hlinkClick r:id="rId25" tooltip="User:92057 (page does not exist)"/>
              </a:rPr>
              <a:t>Diz</a:t>
            </a:r>
            <a:r>
              <a:rPr lang="en-US" altLang="cs-CZ" sz="1000" dirty="0" smtClean="0"/>
              <a:t>[</a:t>
            </a:r>
            <a:r>
              <a:rPr lang="cs-CZ" altLang="cs-CZ" sz="1000" dirty="0"/>
              <a:t>cit.2019-3-7</a:t>
            </a:r>
            <a:r>
              <a:rPr lang="en-US" altLang="cs-CZ" sz="1000" dirty="0"/>
              <a:t>]</a:t>
            </a:r>
            <a:r>
              <a:rPr lang="cs-CZ" altLang="cs-CZ" sz="1000" dirty="0"/>
              <a:t> Dostupné pod licencí </a:t>
            </a:r>
            <a:r>
              <a:rPr lang="cs-CZ" altLang="cs-CZ" sz="1000" dirty="0" err="1"/>
              <a:t>Creatiave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Commons</a:t>
            </a:r>
            <a:r>
              <a:rPr lang="cs-CZ" altLang="cs-CZ" sz="1000" dirty="0"/>
              <a:t> na WWW:</a:t>
            </a:r>
          </a:p>
          <a:p>
            <a:pPr marL="0" indent="0">
              <a:buNone/>
            </a:pPr>
            <a:r>
              <a:rPr lang="en-US" altLang="cs-CZ" sz="1000" dirty="0"/>
              <a:t>[</a:t>
            </a:r>
            <a:r>
              <a:rPr lang="cs-CZ" altLang="cs-CZ" sz="1000" dirty="0"/>
              <a:t>cit.2019-3-7</a:t>
            </a:r>
            <a:r>
              <a:rPr lang="en-US" altLang="cs-CZ" sz="1000" dirty="0"/>
              <a:t>]</a:t>
            </a:r>
            <a:r>
              <a:rPr lang="cs-CZ" altLang="cs-CZ" sz="1000" dirty="0"/>
              <a:t> Dostupné pod licencí </a:t>
            </a:r>
            <a:r>
              <a:rPr lang="cs-CZ" altLang="cs-CZ" sz="1000" dirty="0" err="1"/>
              <a:t>Creatiave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Commons</a:t>
            </a:r>
            <a:r>
              <a:rPr lang="cs-CZ" altLang="cs-CZ" sz="1000" dirty="0"/>
              <a:t> na WWW: </a:t>
            </a:r>
            <a:r>
              <a:rPr lang="cs-CZ" altLang="cs-CZ" sz="1000" dirty="0">
                <a:hlinkClick r:id="rId26"/>
              </a:rPr>
              <a:t>https://</a:t>
            </a:r>
            <a:r>
              <a:rPr lang="cs-CZ" altLang="cs-CZ" sz="1000" dirty="0" smtClean="0">
                <a:hlinkClick r:id="rId26"/>
              </a:rPr>
              <a:t>commons.wikimedia.org/wiki/File:Capra_pyrenaica.jpg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cs-CZ" sz="1000" u="sng" dirty="0" smtClean="0">
                <a:hlinkClick r:id="rId27" tooltip="User:4028mdk09"/>
              </a:rPr>
              <a:t>4028mdk09</a:t>
            </a:r>
            <a:r>
              <a:rPr lang="en-US" altLang="cs-CZ" sz="1000" dirty="0" smtClean="0"/>
              <a:t>[</a:t>
            </a:r>
            <a:r>
              <a:rPr lang="cs-CZ" altLang="cs-CZ" sz="1000" dirty="0"/>
              <a:t>cit.2019-3-7</a:t>
            </a:r>
            <a:r>
              <a:rPr lang="en-US" altLang="cs-CZ" sz="1000" dirty="0"/>
              <a:t>]</a:t>
            </a:r>
            <a:r>
              <a:rPr lang="cs-CZ" altLang="cs-CZ" sz="1000" dirty="0"/>
              <a:t> Dostupné pod licencí </a:t>
            </a:r>
            <a:r>
              <a:rPr lang="cs-CZ" altLang="cs-CZ" sz="1000" dirty="0" err="1"/>
              <a:t>Creatiave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Commons</a:t>
            </a:r>
            <a:r>
              <a:rPr lang="cs-CZ" altLang="cs-CZ" sz="1000" dirty="0"/>
              <a:t> na WWW: </a:t>
            </a:r>
            <a:r>
              <a:rPr lang="cs-CZ" altLang="cs-CZ" sz="1000" dirty="0">
                <a:hlinkClick r:id="rId28"/>
              </a:rPr>
              <a:t>https://</a:t>
            </a:r>
            <a:r>
              <a:rPr lang="cs-CZ" altLang="cs-CZ" sz="1000" dirty="0" smtClean="0">
                <a:hlinkClick r:id="rId28"/>
              </a:rPr>
              <a:t>commons.wikimedia.org/wiki/</a:t>
            </a:r>
            <a:r>
              <a:rPr lang="cs-CZ" altLang="cs-CZ" sz="1000" dirty="0" err="1" smtClean="0">
                <a:hlinkClick r:id="rId28"/>
              </a:rPr>
              <a:t>File:Deutsches_schwarzköpfiges_Fleischschaf.JPG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cs-CZ" sz="1000" dirty="0"/>
              <a:t>By Aaron Logan</a:t>
            </a:r>
            <a:r>
              <a:rPr lang="en-US" altLang="cs-CZ" sz="1000" dirty="0" smtClean="0"/>
              <a:t>[</a:t>
            </a:r>
            <a:r>
              <a:rPr lang="cs-CZ" altLang="cs-CZ" sz="1000" dirty="0"/>
              <a:t>cit.2019-3-7</a:t>
            </a:r>
            <a:r>
              <a:rPr lang="en-US" altLang="cs-CZ" sz="1000" dirty="0"/>
              <a:t>]</a:t>
            </a:r>
            <a:r>
              <a:rPr lang="cs-CZ" altLang="cs-CZ" sz="1000" dirty="0"/>
              <a:t> Dostupné pod licencí </a:t>
            </a:r>
            <a:r>
              <a:rPr lang="cs-CZ" altLang="cs-CZ" sz="1000" dirty="0" err="1"/>
              <a:t>Creatiave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Commons</a:t>
            </a:r>
            <a:r>
              <a:rPr lang="cs-CZ" altLang="cs-CZ" sz="1000" dirty="0"/>
              <a:t> na </a:t>
            </a:r>
            <a:r>
              <a:rPr lang="cs-CZ" altLang="cs-CZ" sz="1000" dirty="0" smtClean="0"/>
              <a:t>WWW</a:t>
            </a:r>
            <a:r>
              <a:rPr lang="cs-CZ" altLang="cs-CZ" sz="1000" dirty="0"/>
              <a:t>: </a:t>
            </a:r>
            <a:r>
              <a:rPr lang="cs-CZ" altLang="cs-CZ" sz="1000" dirty="0">
                <a:hlinkClick r:id="rId29"/>
              </a:rPr>
              <a:t>https://</a:t>
            </a:r>
            <a:r>
              <a:rPr lang="cs-CZ" altLang="cs-CZ" sz="1000" dirty="0" smtClean="0">
                <a:hlinkClick r:id="rId29"/>
              </a:rPr>
              <a:t>commons.wikimedia.org/wiki/File:Lightmatter_chimp.jpg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cs-CZ" sz="1000" dirty="0" smtClean="0">
                <a:hlinkClick r:id="rId30" tooltip="User:Raul654"/>
              </a:rPr>
              <a:t>Raul654</a:t>
            </a:r>
            <a:r>
              <a:rPr lang="cs-CZ" sz="1000" dirty="0" smtClean="0"/>
              <a:t> </a:t>
            </a:r>
            <a:r>
              <a:rPr lang="en-US" altLang="cs-CZ" sz="1000" dirty="0" smtClean="0"/>
              <a:t>[</a:t>
            </a:r>
            <a:r>
              <a:rPr lang="cs-CZ" altLang="cs-CZ" sz="1000" dirty="0"/>
              <a:t>cit.2019-3-7</a:t>
            </a:r>
            <a:r>
              <a:rPr lang="en-US" altLang="cs-CZ" sz="1000" dirty="0"/>
              <a:t>]</a:t>
            </a:r>
            <a:r>
              <a:rPr lang="cs-CZ" altLang="cs-CZ" sz="1000" dirty="0"/>
              <a:t> Dostupné pod licencí </a:t>
            </a:r>
            <a:r>
              <a:rPr lang="cs-CZ" altLang="cs-CZ" sz="1000" dirty="0" err="1"/>
              <a:t>Creatiave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Commons</a:t>
            </a:r>
            <a:r>
              <a:rPr lang="cs-CZ" altLang="cs-CZ" sz="1000" dirty="0"/>
              <a:t> na WWW: </a:t>
            </a:r>
            <a:r>
              <a:rPr lang="cs-CZ" altLang="cs-CZ" sz="1000" dirty="0">
                <a:hlinkClick r:id="rId31"/>
              </a:rPr>
              <a:t>https://</a:t>
            </a:r>
            <a:r>
              <a:rPr lang="cs-CZ" altLang="cs-CZ" sz="1000" dirty="0" smtClean="0">
                <a:hlinkClick r:id="rId31"/>
              </a:rPr>
              <a:t>commons.wikimedia.org/wiki/File:Gorilla_gorilla_gorilla12.jpg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cs-CZ" sz="1000" u="sng" dirty="0" err="1">
                <a:hlinkClick r:id="rId32" tooltip="User:Ltshears"/>
              </a:rPr>
              <a:t>Ltshears</a:t>
            </a:r>
            <a:r>
              <a:rPr lang="en-US" altLang="cs-CZ" sz="1000" dirty="0" smtClean="0"/>
              <a:t>[</a:t>
            </a:r>
            <a:r>
              <a:rPr lang="cs-CZ" altLang="cs-CZ" sz="1000" dirty="0"/>
              <a:t>cit.2019-3-7</a:t>
            </a:r>
            <a:r>
              <a:rPr lang="en-US" altLang="cs-CZ" sz="1000" dirty="0"/>
              <a:t>]</a:t>
            </a:r>
            <a:r>
              <a:rPr lang="cs-CZ" altLang="cs-CZ" sz="1000" dirty="0"/>
              <a:t> Dostupné pod licencí </a:t>
            </a:r>
            <a:r>
              <a:rPr lang="cs-CZ" altLang="cs-CZ" sz="1000" dirty="0" err="1"/>
              <a:t>Creatiave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Commons</a:t>
            </a:r>
            <a:r>
              <a:rPr lang="cs-CZ" altLang="cs-CZ" sz="1000" dirty="0"/>
              <a:t> na WWW: </a:t>
            </a:r>
            <a:r>
              <a:rPr lang="cs-CZ" altLang="cs-CZ" sz="1000" dirty="0">
                <a:hlinkClick r:id="rId33"/>
              </a:rPr>
              <a:t>https://</a:t>
            </a:r>
            <a:r>
              <a:rPr lang="cs-CZ" altLang="cs-CZ" sz="1000" dirty="0" smtClean="0">
                <a:hlinkClick r:id="rId33"/>
              </a:rPr>
              <a:t>commons.wikimedia.org/wiki/File:OrangutanP1.jpg</a:t>
            </a:r>
            <a:endParaRPr lang="cs-CZ" altLang="cs-CZ" sz="1000" dirty="0" smtClean="0"/>
          </a:p>
          <a:p>
            <a:pPr marL="0" indent="0">
              <a:buNone/>
            </a:pPr>
            <a:r>
              <a:rPr lang="cs-CZ" sz="1000" dirty="0"/>
              <a:t>Honza </a:t>
            </a:r>
            <a:r>
              <a:rPr lang="cs-CZ" sz="1000" dirty="0" smtClean="0"/>
              <a:t>Groh </a:t>
            </a:r>
            <a:r>
              <a:rPr lang="en-US" altLang="cs-CZ" sz="1000" dirty="0"/>
              <a:t>[</a:t>
            </a:r>
            <a:r>
              <a:rPr lang="cs-CZ" altLang="cs-CZ" sz="1000" dirty="0" smtClean="0"/>
              <a:t>cit.2019-3-13</a:t>
            </a:r>
            <a:r>
              <a:rPr lang="en-US" altLang="cs-CZ" sz="1000" dirty="0" smtClean="0"/>
              <a:t>]</a:t>
            </a:r>
            <a:r>
              <a:rPr lang="cs-CZ" altLang="cs-CZ" sz="1000" dirty="0" smtClean="0"/>
              <a:t> </a:t>
            </a:r>
            <a:r>
              <a:rPr lang="cs-CZ" altLang="cs-CZ" sz="1000" dirty="0"/>
              <a:t>Dostupné pod licencí </a:t>
            </a:r>
            <a:r>
              <a:rPr lang="cs-CZ" altLang="cs-CZ" sz="1000" dirty="0" err="1"/>
              <a:t>Creatiave</a:t>
            </a:r>
            <a:r>
              <a:rPr lang="cs-CZ" altLang="cs-CZ" sz="1000" dirty="0"/>
              <a:t> </a:t>
            </a:r>
            <a:r>
              <a:rPr lang="cs-CZ" altLang="cs-CZ" sz="1000" dirty="0" err="1"/>
              <a:t>Commons</a:t>
            </a:r>
            <a:r>
              <a:rPr lang="cs-CZ" altLang="cs-CZ" sz="1000" dirty="0"/>
              <a:t> na </a:t>
            </a:r>
            <a:r>
              <a:rPr lang="cs-CZ" altLang="cs-CZ" sz="1000"/>
              <a:t>WWW: </a:t>
            </a:r>
            <a:r>
              <a:rPr lang="cs-CZ" altLang="cs-CZ" sz="1000">
                <a:hlinkClick r:id="rId34"/>
              </a:rPr>
              <a:t>https://commons.wikimedia.org/wiki/File:ZOO_Praha,_</a:t>
            </a:r>
            <a:r>
              <a:rPr lang="cs-CZ" altLang="cs-CZ" sz="1000" smtClean="0">
                <a:hlinkClick r:id="rId34"/>
              </a:rPr>
              <a:t>03.jpg</a:t>
            </a:r>
            <a:endParaRPr lang="cs-CZ" altLang="cs-CZ" sz="1000" smtClean="0"/>
          </a:p>
          <a:p>
            <a:pPr marL="0" indent="0">
              <a:buNone/>
            </a:pPr>
            <a:endParaRPr lang="cs-CZ" altLang="cs-CZ" sz="1000" dirty="0"/>
          </a:p>
          <a:p>
            <a:pPr marL="0" indent="0">
              <a:buNone/>
            </a:pPr>
            <a:endParaRPr lang="cs-CZ" altLang="cs-CZ" sz="1000" dirty="0"/>
          </a:p>
          <a:p>
            <a:pPr marL="0" indent="0">
              <a:buNone/>
            </a:pP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5558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Základní znaky savců: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700809"/>
            <a:ext cx="8280920" cy="439248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000" b="1" dirty="0" smtClean="0"/>
              <a:t>Patří mezi obratlovce se stálou tělesnou teplotou.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b="1" dirty="0" smtClean="0"/>
              <a:t>Jsou </a:t>
            </a:r>
            <a:r>
              <a:rPr lang="cs-CZ" sz="2000" b="1" dirty="0"/>
              <a:t>odděleného pohlaví a vždy dochází k vnitřnímu </a:t>
            </a:r>
            <a:r>
              <a:rPr lang="cs-CZ" sz="2000" b="1" dirty="0" smtClean="0"/>
              <a:t>oplození.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b="1" dirty="0" smtClean="0"/>
              <a:t>Zpravidla </a:t>
            </a:r>
            <a:r>
              <a:rPr lang="cs-CZ" sz="2000" b="1" dirty="0"/>
              <a:t>rodí živá mláďata, která sají mateřské mléko</a:t>
            </a:r>
            <a:r>
              <a:rPr lang="cs-CZ" sz="2000" b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000" b="1" dirty="0" smtClean="0"/>
              <a:t>Potravu rozmělňují zuby, které se dělí na řezáky, špičáky, třenové zuby </a:t>
            </a:r>
            <a:br>
              <a:rPr lang="cs-CZ" sz="2000" b="1" dirty="0" smtClean="0"/>
            </a:br>
            <a:r>
              <a:rPr lang="cs-CZ" sz="2000" b="1" dirty="0" smtClean="0"/>
              <a:t>a stoličky.</a:t>
            </a:r>
          </a:p>
          <a:p>
            <a:pPr marL="0" indent="0">
              <a:buNone/>
            </a:pPr>
            <a:endParaRPr lang="cs-CZ" sz="2400" b="1" dirty="0"/>
          </a:p>
          <a:p>
            <a:pPr marL="514350" indent="-514350">
              <a:buFont typeface="+mj-lt"/>
              <a:buAutoNum type="arabicPeriod"/>
            </a:pPr>
            <a:endParaRPr lang="cs-CZ" sz="2400" b="1" dirty="0" smtClean="0"/>
          </a:p>
          <a:p>
            <a:pPr marL="0" indent="0">
              <a:buNone/>
            </a:pPr>
            <a:endParaRPr lang="cs-CZ" sz="2400" b="1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2050" name="Picture 2" descr="Cow And Calf Clip Art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356992"/>
            <a:ext cx="2592288" cy="26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Sacral region of spinal cord.gif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164"/>
          <a:stretch/>
        </p:blipFill>
        <p:spPr bwMode="auto">
          <a:xfrm>
            <a:off x="1981349" y="3429000"/>
            <a:ext cx="503060" cy="233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ngry Bulldog Outline Clip Art">
            <a:hlinkClick r:id="rId6" tooltip="Download as SVG file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429000"/>
            <a:ext cx="1585532" cy="137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09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Základní znaky savců: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700809"/>
            <a:ext cx="8280920" cy="439248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indent="-457200">
              <a:buAutoNum type="arabicPeriod" startAt="5"/>
            </a:pPr>
            <a:r>
              <a:rPr lang="cs-CZ" sz="2800" b="1" dirty="0" smtClean="0"/>
              <a:t>Dýchají plícemi.</a:t>
            </a:r>
          </a:p>
          <a:p>
            <a:pPr marL="457200" indent="-457200">
              <a:buFont typeface="Arial" panose="020B0604020202020204" pitchFamily="34" charset="0"/>
              <a:buAutoNum type="arabicPeriod" startAt="5"/>
            </a:pPr>
            <a:r>
              <a:rPr lang="cs-CZ" sz="2800" b="1" dirty="0"/>
              <a:t>Srdce mají rozděleno 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na </a:t>
            </a:r>
            <a:r>
              <a:rPr lang="cs-CZ" sz="2800" b="1" dirty="0"/>
              <a:t>dvě komory </a:t>
            </a:r>
            <a:br>
              <a:rPr lang="cs-CZ" sz="2800" b="1" dirty="0"/>
            </a:br>
            <a:r>
              <a:rPr lang="cs-CZ" sz="2800" b="1" dirty="0"/>
              <a:t>a dvě předsíně. 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Krev </a:t>
            </a:r>
            <a:r>
              <a:rPr lang="cs-CZ" sz="2800" b="1" dirty="0"/>
              <a:t>koluje v malém </a:t>
            </a:r>
            <a:br>
              <a:rPr lang="cs-CZ" sz="2800" b="1" dirty="0"/>
            </a:br>
            <a:r>
              <a:rPr lang="cs-CZ" sz="2800" b="1" dirty="0"/>
              <a:t>a velkém krevním oběhu</a:t>
            </a:r>
            <a:r>
              <a:rPr lang="cs-CZ" sz="2800" b="1" dirty="0" smtClean="0"/>
              <a:t>.</a:t>
            </a:r>
          </a:p>
          <a:p>
            <a:pPr marL="457200" indent="-457200">
              <a:buFont typeface="Arial" panose="020B0604020202020204" pitchFamily="34" charset="0"/>
              <a:buAutoNum type="arabicPeriod" startAt="5"/>
            </a:pPr>
            <a:r>
              <a:rPr lang="cs-CZ" sz="2800" b="1" dirty="0"/>
              <a:t>Mají </a:t>
            </a:r>
            <a:r>
              <a:rPr lang="cs-CZ" sz="2800" b="1" dirty="0" smtClean="0"/>
              <a:t>nejlépe </a:t>
            </a:r>
            <a:r>
              <a:rPr lang="cs-CZ" sz="2800" b="1" dirty="0"/>
              <a:t>vyvinuté 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smyslové ústrojí </a:t>
            </a:r>
            <a:br>
              <a:rPr lang="cs-CZ" sz="2800" b="1" dirty="0" smtClean="0"/>
            </a:br>
            <a:r>
              <a:rPr lang="cs-CZ" sz="2800" b="1" dirty="0" smtClean="0"/>
              <a:t>a </a:t>
            </a:r>
            <a:r>
              <a:rPr lang="cs-CZ" sz="2800" b="1" dirty="0"/>
              <a:t>nervovou soustavu.</a:t>
            </a:r>
          </a:p>
          <a:p>
            <a:pPr marL="0" indent="0">
              <a:buNone/>
            </a:pPr>
            <a:endParaRPr lang="cs-CZ" sz="2000" b="1" dirty="0"/>
          </a:p>
          <a:p>
            <a:pPr marL="457200" indent="-457200">
              <a:buAutoNum type="arabicPeriod" startAt="5"/>
            </a:pPr>
            <a:endParaRPr lang="cs-CZ" sz="2000" b="1" dirty="0" smtClean="0"/>
          </a:p>
          <a:p>
            <a:pPr marL="0" indent="0">
              <a:buNone/>
            </a:pPr>
            <a:endParaRPr lang="cs-CZ" sz="2400" b="1" dirty="0"/>
          </a:p>
          <a:p>
            <a:pPr marL="514350" indent="-514350">
              <a:buFont typeface="+mj-lt"/>
              <a:buAutoNum type="arabicPeriod"/>
            </a:pPr>
            <a:endParaRPr lang="cs-CZ" sz="2400" b="1" dirty="0" smtClean="0"/>
          </a:p>
          <a:p>
            <a:pPr marL="514350" indent="-514350">
              <a:buFont typeface="+mj-lt"/>
              <a:buAutoNum type="arabicPeriod"/>
            </a:pPr>
            <a:endParaRPr lang="cs-CZ" sz="2400" b="1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2052" name="Picture 4" descr="Lungs Clip Art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6367" y="1700808"/>
            <a:ext cx="312494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uman Heart Clip Art">
            <a:hlinkClick r:id="rId4" tooltip="Download as SVG fil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35071">
            <a:off x="6263221" y="3995986"/>
            <a:ext cx="1146621" cy="18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24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Základní znaky savců: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700809"/>
            <a:ext cx="8280920" cy="439248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57200" indent="-457200">
              <a:buAutoNum type="arabicPeriod" startAt="8"/>
            </a:pPr>
            <a:r>
              <a:rPr lang="cs-CZ" sz="2800" b="1" dirty="0" smtClean="0"/>
              <a:t>Řídícím </a:t>
            </a:r>
            <a:r>
              <a:rPr lang="cs-CZ" sz="2800" b="1" dirty="0"/>
              <a:t>ústrojím 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je </a:t>
            </a:r>
            <a:r>
              <a:rPr lang="cs-CZ" sz="2800" b="1" dirty="0"/>
              <a:t>mozek</a:t>
            </a:r>
            <a:r>
              <a:rPr lang="cs-CZ" sz="2800" b="1" dirty="0" smtClean="0"/>
              <a:t>.</a:t>
            </a:r>
          </a:p>
          <a:p>
            <a:pPr marL="457200" indent="-457200">
              <a:buFont typeface="Arial" panose="020B0604020202020204" pitchFamily="34" charset="0"/>
              <a:buAutoNum type="arabicPeriod" startAt="8"/>
            </a:pPr>
            <a:r>
              <a:rPr lang="cs-CZ" sz="2800" b="1" dirty="0"/>
              <a:t>Mají velmi vyvinutý 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zrak </a:t>
            </a:r>
            <a:r>
              <a:rPr lang="cs-CZ" sz="2800" b="1" dirty="0"/>
              <a:t>a čich</a:t>
            </a:r>
            <a:r>
              <a:rPr lang="cs-CZ" sz="2800" b="1" dirty="0" smtClean="0"/>
              <a:t>.</a:t>
            </a:r>
          </a:p>
          <a:p>
            <a:pPr marL="457200" indent="-457200">
              <a:buFont typeface="Arial" panose="020B0604020202020204" pitchFamily="34" charset="0"/>
              <a:buAutoNum type="arabicPeriod" startAt="8"/>
            </a:pPr>
            <a:r>
              <a:rPr lang="cs-CZ" sz="2800" b="1" dirty="0" smtClean="0"/>
              <a:t> Kosti </a:t>
            </a:r>
            <a:r>
              <a:rPr lang="cs-CZ" sz="2800" b="1" dirty="0"/>
              <a:t>kostry mají 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 vyplněnou </a:t>
            </a:r>
            <a:r>
              <a:rPr lang="cs-CZ" sz="2800" b="1" dirty="0"/>
              <a:t>dření</a:t>
            </a:r>
            <a:r>
              <a:rPr lang="cs-CZ" sz="2800" b="1" dirty="0" smtClean="0"/>
              <a:t>.</a:t>
            </a:r>
          </a:p>
          <a:p>
            <a:pPr marL="457200" indent="-457200">
              <a:buFont typeface="Arial" panose="020B0604020202020204" pitchFamily="34" charset="0"/>
              <a:buAutoNum type="arabicPeriod" startAt="8"/>
            </a:pPr>
            <a:r>
              <a:rPr lang="cs-CZ" sz="2800" b="1" dirty="0" smtClean="0"/>
              <a:t> Tělo </a:t>
            </a:r>
            <a:r>
              <a:rPr lang="cs-CZ" sz="2800" b="1" dirty="0"/>
              <a:t>mají většinou </a:t>
            </a: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 pokryté </a:t>
            </a:r>
            <a:r>
              <a:rPr lang="cs-CZ" sz="2800" b="1" dirty="0"/>
              <a:t>srstí.</a:t>
            </a:r>
          </a:p>
          <a:p>
            <a:pPr marL="457200" indent="-457200">
              <a:buFont typeface="Arial" panose="020B0604020202020204" pitchFamily="34" charset="0"/>
              <a:buAutoNum type="arabicPeriod" startAt="8"/>
            </a:pPr>
            <a:endParaRPr lang="cs-CZ" sz="2800" b="1" dirty="0"/>
          </a:p>
          <a:p>
            <a:pPr marL="0" indent="0">
              <a:buNone/>
            </a:pPr>
            <a:endParaRPr lang="cs-CZ" sz="2000" b="1" dirty="0"/>
          </a:p>
          <a:p>
            <a:pPr marL="457200" indent="-457200">
              <a:buAutoNum type="arabicPeriod" startAt="8"/>
            </a:pPr>
            <a:endParaRPr lang="cs-CZ" sz="2000" b="1" dirty="0" smtClean="0"/>
          </a:p>
          <a:p>
            <a:pPr marL="457200" indent="-457200">
              <a:buFont typeface="Arial" panose="020B0604020202020204" pitchFamily="34" charset="0"/>
              <a:buAutoNum type="arabicPeriod" startAt="7"/>
            </a:pPr>
            <a:endParaRPr lang="cs-CZ" sz="2000" b="1" dirty="0"/>
          </a:p>
          <a:p>
            <a:pPr marL="457200" indent="-457200">
              <a:buAutoNum type="arabicPeriod" startAt="7"/>
            </a:pPr>
            <a:endParaRPr lang="cs-CZ" sz="2000" b="1" dirty="0" smtClean="0"/>
          </a:p>
          <a:p>
            <a:pPr marL="514350" indent="-514350">
              <a:buFont typeface="+mj-lt"/>
              <a:buAutoNum type="arabicPeriod"/>
            </a:pPr>
            <a:endParaRPr lang="cs-CZ" sz="2400" b="1" dirty="0"/>
          </a:p>
          <a:p>
            <a:pPr marL="514350" indent="-514350">
              <a:buFont typeface="+mj-lt"/>
              <a:buAutoNum type="arabicPeriod"/>
            </a:pPr>
            <a:endParaRPr lang="cs-CZ" sz="2400" b="1" dirty="0" smtClean="0"/>
          </a:p>
          <a:p>
            <a:pPr marL="514350" indent="-514350">
              <a:buFont typeface="+mj-lt"/>
              <a:buAutoNum type="arabicPeriod"/>
            </a:pPr>
            <a:endParaRPr lang="cs-CZ" sz="2400" b="1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7" name="Picture 4" descr="Brain Outline Clip Art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1955874" cy="137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ile:Markknochen-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9469" y="4149079"/>
            <a:ext cx="2016224" cy="180288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Bear Gets Haircut Clip Art">
            <a:hlinkClick r:id="rId6" tooltip="Download as SVG 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3968" y="2882254"/>
            <a:ext cx="28575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24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Vývoj savců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700809"/>
            <a:ext cx="8280920" cy="4392488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2400" b="1" dirty="0" smtClean="0"/>
              <a:t>První </a:t>
            </a:r>
            <a:r>
              <a:rPr lang="cs-CZ" sz="2400" b="1" dirty="0"/>
              <a:t>savci se vyvinuli </a:t>
            </a:r>
            <a:r>
              <a:rPr lang="cs-CZ" sz="2400" b="1" dirty="0" smtClean="0"/>
              <a:t>už v </a:t>
            </a:r>
            <a:r>
              <a:rPr lang="cs-CZ" sz="2400" b="1" dirty="0"/>
              <a:t>druhohorách asi před 200 miliony </a:t>
            </a:r>
            <a:r>
              <a:rPr lang="cs-CZ" sz="2400" b="1" dirty="0" smtClean="0"/>
              <a:t>let.</a:t>
            </a:r>
          </a:p>
          <a:p>
            <a:pPr marL="0" indent="0" algn="ctr">
              <a:buNone/>
            </a:pPr>
            <a:r>
              <a:rPr lang="cs-CZ" sz="2400" b="1" dirty="0"/>
              <a:t>Největší rozvoj nastal ve třetihorách, asi před 65 miliony </a:t>
            </a:r>
            <a:r>
              <a:rPr lang="cs-CZ" sz="2400" b="1" dirty="0" smtClean="0"/>
              <a:t>let, po vymření velkých plazů (dinosaurů</a:t>
            </a:r>
            <a:r>
              <a:rPr lang="cs-CZ" sz="2400" b="1" dirty="0"/>
              <a:t>)</a:t>
            </a:r>
            <a:r>
              <a:rPr lang="cs-CZ" sz="2400" b="1" dirty="0" smtClean="0"/>
              <a:t>. </a:t>
            </a:r>
            <a:endParaRPr lang="cs-CZ" sz="2400" b="1" dirty="0"/>
          </a:p>
          <a:p>
            <a:pPr marL="0" indent="0" algn="ctr">
              <a:buNone/>
            </a:pPr>
            <a:endParaRPr lang="cs-CZ" sz="2400" b="1" dirty="0"/>
          </a:p>
          <a:p>
            <a:pPr marL="0" indent="0" algn="ctr">
              <a:buNone/>
            </a:pPr>
            <a:endParaRPr lang="cs-CZ" sz="2400" b="1" dirty="0" smtClean="0"/>
          </a:p>
          <a:p>
            <a:pPr marL="0" indent="0" algn="ctr">
              <a:buNone/>
            </a:pPr>
            <a:endParaRPr lang="cs-CZ" sz="2400" b="1" dirty="0" smtClean="0"/>
          </a:p>
          <a:p>
            <a:pPr marL="0" indent="0" algn="ctr">
              <a:buNone/>
            </a:pPr>
            <a:endParaRPr lang="cs-CZ" sz="2400" b="1" dirty="0" smtClean="0"/>
          </a:p>
          <a:p>
            <a:pPr marL="0" indent="0" algn="ctr">
              <a:buNone/>
            </a:pPr>
            <a:endParaRPr lang="cs-CZ" sz="2400" b="1" dirty="0"/>
          </a:p>
          <a:p>
            <a:pPr marL="0" indent="0" algn="ctr">
              <a:buNone/>
            </a:pPr>
            <a:endParaRPr lang="cs-CZ" sz="2400" b="1" dirty="0" smtClean="0"/>
          </a:p>
          <a:p>
            <a:pPr marL="0" indent="0" algn="ctr">
              <a:buNone/>
            </a:pPr>
            <a:r>
              <a:rPr lang="cs-CZ" sz="2400" b="1" dirty="0" smtClean="0"/>
              <a:t>Za </a:t>
            </a:r>
            <a:r>
              <a:rPr lang="cs-CZ" sz="2400" b="1" dirty="0"/>
              <a:t>předchůdce savců jsou považováni </a:t>
            </a:r>
            <a:r>
              <a:rPr lang="cs-CZ" sz="2400" b="1" dirty="0" smtClean="0"/>
              <a:t>drobní plazi.</a:t>
            </a:r>
          </a:p>
          <a:p>
            <a:pPr marL="0" indent="0" algn="ctr">
              <a:buNone/>
            </a:pPr>
            <a:endParaRPr lang="cs-CZ" sz="2800" b="1" dirty="0" smtClean="0"/>
          </a:p>
          <a:p>
            <a:pPr marL="0" indent="0" algn="ctr">
              <a:buNone/>
            </a:pPr>
            <a:endParaRPr lang="cs-CZ" sz="4000" b="1" dirty="0"/>
          </a:p>
        </p:txBody>
      </p:sp>
      <p:pic>
        <p:nvPicPr>
          <p:cNvPr id="2051" name="Picture 3" descr="File:Diplodocus Heinrich Harde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3" y="3006114"/>
            <a:ext cx="4032448" cy="2511117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8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Vývoj savců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700809"/>
            <a:ext cx="8280920" cy="439248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b="1" dirty="0" smtClean="0"/>
              <a:t>Savci se přizpůsobili všem </a:t>
            </a:r>
            <a:r>
              <a:rPr lang="cs-CZ" sz="2400" b="1" dirty="0"/>
              <a:t>prostředím na </a:t>
            </a:r>
            <a:r>
              <a:rPr lang="cs-CZ" sz="2400" b="1" dirty="0" smtClean="0"/>
              <a:t>Zemi svou velikostí</a:t>
            </a:r>
            <a:r>
              <a:rPr lang="cs-CZ" sz="2400" b="1" dirty="0"/>
              <a:t>, stavbou těla, potravou a způsobem </a:t>
            </a:r>
            <a:r>
              <a:rPr lang="cs-CZ" sz="2400" b="1" dirty="0" smtClean="0"/>
              <a:t>života.</a:t>
            </a:r>
            <a:endParaRPr lang="cs-CZ" sz="2400" b="1" dirty="0"/>
          </a:p>
          <a:p>
            <a:pPr marL="0" indent="0" algn="ctr">
              <a:buNone/>
            </a:pPr>
            <a:r>
              <a:rPr lang="cs-CZ" sz="2400" b="1" dirty="0" smtClean="0"/>
              <a:t>Osídlili </a:t>
            </a:r>
            <a:r>
              <a:rPr lang="cs-CZ" sz="2400" b="1" dirty="0"/>
              <a:t>všechny </a:t>
            </a:r>
            <a:r>
              <a:rPr lang="cs-CZ" sz="2400" b="1" dirty="0" smtClean="0"/>
              <a:t>ekosystémy. To znamená nejen </a:t>
            </a:r>
            <a:r>
              <a:rPr lang="cs-CZ" sz="2400" b="1" dirty="0"/>
              <a:t>souš,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ale i vodní prostředí. </a:t>
            </a:r>
          </a:p>
          <a:p>
            <a:pPr marL="0" indent="0" algn="ctr">
              <a:buNone/>
            </a:pPr>
            <a:endParaRPr lang="cs-CZ" sz="2400" b="1" dirty="0"/>
          </a:p>
          <a:p>
            <a:pPr marL="0" indent="0" algn="ctr">
              <a:buNone/>
            </a:pPr>
            <a:endParaRPr lang="cs-CZ" sz="2400" b="1" dirty="0" smtClean="0"/>
          </a:p>
          <a:p>
            <a:pPr marL="0" indent="0" algn="ctr">
              <a:buNone/>
            </a:pPr>
            <a:endParaRPr lang="cs-CZ" sz="2400" b="1" dirty="0"/>
          </a:p>
          <a:p>
            <a:pPr marL="0" indent="0" algn="ctr">
              <a:buNone/>
            </a:pPr>
            <a:endParaRPr lang="cs-CZ" sz="2400" b="1" dirty="0" smtClean="0"/>
          </a:p>
          <a:p>
            <a:pPr marL="0" indent="0" algn="ctr">
              <a:buNone/>
            </a:pPr>
            <a:endParaRPr lang="cs-CZ" sz="2400" b="1" dirty="0" smtClean="0"/>
          </a:p>
          <a:p>
            <a:pPr marL="0" indent="0" algn="ctr">
              <a:buNone/>
            </a:pPr>
            <a:r>
              <a:rPr lang="cs-CZ" sz="2400" b="1" dirty="0" smtClean="0"/>
              <a:t>Zkus podle obrázků určit, čím se tato zvířata přizpůsobila.</a:t>
            </a:r>
            <a:endParaRPr lang="cs-CZ" sz="2400" dirty="0"/>
          </a:p>
        </p:txBody>
      </p:sp>
      <p:pic>
        <p:nvPicPr>
          <p:cNvPr id="3074" name="Picture 2" descr="Camel With Pyramid Clip Art">
            <a:hlinkClick r:id="rId2" tooltip="Download as SVG fil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2243249" cy="216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sh In The Sea Clip Art">
            <a:hlinkClick r:id="rId4" tooltip="Download as SVG file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293096"/>
            <a:ext cx="1584176" cy="1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at Clip Art">
            <a:hlinkClick r:id="rId6" tooltip="Download as SVG file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8789" y="3068960"/>
            <a:ext cx="2046801" cy="106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00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Rozdělení savců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700809"/>
            <a:ext cx="8280920" cy="4392488"/>
          </a:xfrm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2800" b="1" dirty="0" smtClean="0"/>
              <a:t>Savce dělíme do několika základních skupin:</a:t>
            </a:r>
          </a:p>
          <a:p>
            <a:pPr marL="1314450" lvl="2" indent="-514350">
              <a:buFont typeface="+mj-lt"/>
              <a:buAutoNum type="arabicPeriod"/>
            </a:pPr>
            <a:r>
              <a:rPr lang="cs-CZ" b="1" dirty="0" smtClean="0"/>
              <a:t>HMYZOŽRAVCI</a:t>
            </a:r>
          </a:p>
          <a:p>
            <a:pPr marL="1314450" lvl="2" indent="-514350">
              <a:buFont typeface="+mj-lt"/>
              <a:buAutoNum type="arabicPeriod"/>
            </a:pPr>
            <a:r>
              <a:rPr lang="cs-CZ" b="1" dirty="0" smtClean="0"/>
              <a:t>LETOUNI</a:t>
            </a:r>
          </a:p>
          <a:p>
            <a:pPr marL="1314450" lvl="2" indent="-514350">
              <a:buFont typeface="+mj-lt"/>
              <a:buAutoNum type="arabicPeriod"/>
            </a:pPr>
            <a:r>
              <a:rPr lang="cs-CZ" b="1" dirty="0" smtClean="0"/>
              <a:t>HLODAVCI</a:t>
            </a:r>
          </a:p>
          <a:p>
            <a:pPr marL="1314450" lvl="2" indent="-514350">
              <a:buFont typeface="+mj-lt"/>
              <a:buAutoNum type="arabicPeriod"/>
            </a:pPr>
            <a:r>
              <a:rPr lang="cs-CZ" b="1" dirty="0" smtClean="0"/>
              <a:t>ŠELMY</a:t>
            </a:r>
          </a:p>
          <a:p>
            <a:pPr marL="1314450" lvl="2" indent="-514350">
              <a:buFont typeface="+mj-lt"/>
              <a:buAutoNum type="arabicPeriod"/>
            </a:pPr>
            <a:r>
              <a:rPr lang="cs-CZ" b="1" dirty="0" smtClean="0"/>
              <a:t>KYTOVCI</a:t>
            </a:r>
          </a:p>
          <a:p>
            <a:pPr marL="1314450" lvl="2" indent="-514350">
              <a:buFont typeface="+mj-lt"/>
              <a:buAutoNum type="arabicPeriod"/>
            </a:pPr>
            <a:r>
              <a:rPr lang="cs-CZ" b="1" dirty="0" smtClean="0"/>
              <a:t>CHOBOTNATCI</a:t>
            </a:r>
          </a:p>
          <a:p>
            <a:pPr marL="1314450" lvl="2" indent="-514350">
              <a:buFont typeface="+mj-lt"/>
              <a:buAutoNum type="arabicPeriod"/>
            </a:pPr>
            <a:r>
              <a:rPr lang="cs-CZ" b="1" dirty="0" smtClean="0"/>
              <a:t>LICHOKOPYTNÍCI</a:t>
            </a:r>
          </a:p>
          <a:p>
            <a:pPr marL="1314450" lvl="2" indent="-514350">
              <a:buFont typeface="+mj-lt"/>
              <a:buAutoNum type="arabicPeriod"/>
            </a:pPr>
            <a:r>
              <a:rPr lang="cs-CZ" b="1" dirty="0" smtClean="0"/>
              <a:t>SUDOKOPYTNÍCI</a:t>
            </a:r>
          </a:p>
          <a:p>
            <a:pPr marL="1314450" lvl="2" indent="-514350">
              <a:buFont typeface="+mj-lt"/>
              <a:buAutoNum type="arabicPeriod"/>
            </a:pPr>
            <a:r>
              <a:rPr lang="cs-CZ" b="1" dirty="0" smtClean="0"/>
              <a:t>PRIMÁTI</a:t>
            </a:r>
            <a:endParaRPr lang="cs-CZ" b="1" dirty="0"/>
          </a:p>
          <a:p>
            <a:pPr marL="0" indent="0">
              <a:buNone/>
            </a:pP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83595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HMYZOŽRAVCI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700809"/>
            <a:ext cx="8280920" cy="439248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400" b="1" dirty="0" smtClean="0"/>
              <a:t>Drobní savci s délkou těla do 20 cm. </a:t>
            </a:r>
          </a:p>
          <a:p>
            <a:pPr marL="0" indent="0" algn="ctr">
              <a:buNone/>
            </a:pPr>
            <a:r>
              <a:rPr lang="cs-CZ" sz="2400" b="1" dirty="0" smtClean="0"/>
              <a:t>Živí se hmyzem (larvy hmyzu) a drobnými obratlovci.</a:t>
            </a:r>
          </a:p>
          <a:p>
            <a:pPr marL="0" indent="0" algn="ctr">
              <a:buNone/>
            </a:pPr>
            <a:r>
              <a:rPr lang="cs-CZ" sz="2400" b="1" dirty="0" smtClean="0"/>
              <a:t>Orientují se především pomocí hmatu a čichu.</a:t>
            </a:r>
          </a:p>
          <a:p>
            <a:pPr marL="0" indent="0" algn="ctr">
              <a:buNone/>
            </a:pPr>
            <a:r>
              <a:rPr lang="cs-CZ" sz="2400" b="1" dirty="0" smtClean="0"/>
              <a:t>Typický zástupce je ježek západní a krtek obecný.</a:t>
            </a:r>
          </a:p>
          <a:p>
            <a:pPr marL="0" indent="0">
              <a:buNone/>
            </a:pPr>
            <a:endParaRPr lang="cs-CZ" sz="2800" dirty="0" smtClean="0"/>
          </a:p>
        </p:txBody>
      </p:sp>
      <p:pic>
        <p:nvPicPr>
          <p:cNvPr id="1027" name="Picture 3" descr="File:Keqs young european hedgehog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94" t="5035" r="35199" b="12400"/>
          <a:stretch/>
        </p:blipFill>
        <p:spPr bwMode="auto">
          <a:xfrm>
            <a:off x="1043608" y="3469554"/>
            <a:ext cx="2520280" cy="260071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ile:Talpa europaea MHNT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60" b="8056"/>
          <a:stretch/>
        </p:blipFill>
        <p:spPr bwMode="auto">
          <a:xfrm>
            <a:off x="3923928" y="3645024"/>
            <a:ext cx="4453284" cy="233423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14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LETOUNI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67544" y="1700809"/>
            <a:ext cx="8280920" cy="439248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2800" b="1" dirty="0" smtClean="0"/>
              <a:t>Jsou jedinými savci, kteří umí létat. </a:t>
            </a:r>
          </a:p>
          <a:p>
            <a:pPr marL="0" indent="0" algn="ctr">
              <a:buNone/>
            </a:pPr>
            <a:r>
              <a:rPr lang="cs-CZ" sz="2800" b="1" dirty="0" smtClean="0"/>
              <a:t>Přední končetiny mají vyvinuty v „křídla“.</a:t>
            </a:r>
          </a:p>
          <a:p>
            <a:pPr marL="0" indent="0" algn="ctr">
              <a:buNone/>
            </a:pPr>
            <a:r>
              <a:rPr lang="cs-CZ" sz="2800" b="1" dirty="0"/>
              <a:t>Orientují se </a:t>
            </a:r>
            <a:r>
              <a:rPr lang="cs-CZ" sz="2800" b="1" dirty="0" smtClean="0"/>
              <a:t>pomocí echolokace. Při letu vydávají ultrazvukové signály a </a:t>
            </a:r>
            <a:r>
              <a:rPr lang="cs-CZ" sz="2800" b="1" dirty="0"/>
              <a:t>jejich odraz jsou schopni </a:t>
            </a:r>
            <a:r>
              <a:rPr lang="cs-CZ" sz="2800" b="1" dirty="0" smtClean="0"/>
              <a:t>sluchem zachycovat.</a:t>
            </a:r>
            <a:r>
              <a:rPr lang="cs-CZ" sz="2800" dirty="0" smtClean="0"/>
              <a:t> </a:t>
            </a:r>
          </a:p>
          <a:p>
            <a:pPr marL="0" indent="0">
              <a:buNone/>
            </a:pPr>
            <a:r>
              <a:rPr lang="cs-CZ" sz="2800" b="1" dirty="0" smtClean="0"/>
              <a:t>Typický </a:t>
            </a:r>
            <a:r>
              <a:rPr lang="cs-CZ" sz="2800" b="1" dirty="0"/>
              <a:t>zástupce </a:t>
            </a:r>
            <a:r>
              <a:rPr lang="cs-CZ" sz="2800" b="1" dirty="0" smtClean="0"/>
              <a:t>je </a:t>
            </a:r>
          </a:p>
          <a:p>
            <a:pPr marL="0" indent="0">
              <a:buNone/>
            </a:pPr>
            <a:r>
              <a:rPr lang="cs-CZ" sz="2800" b="1" dirty="0" smtClean="0"/>
              <a:t>netopýr ušatý.</a:t>
            </a:r>
          </a:p>
          <a:p>
            <a:pPr marL="0" indent="0" algn="ctr">
              <a:buNone/>
            </a:pPr>
            <a:endParaRPr lang="cs-CZ" sz="2800" b="1" dirty="0"/>
          </a:p>
        </p:txBody>
      </p:sp>
      <p:pic>
        <p:nvPicPr>
          <p:cNvPr id="2051" name="Picture 3" descr="File:Haeckel Chiroptera Plecotus auritus 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060821"/>
            <a:ext cx="5256584" cy="191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29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1441</TotalTime>
  <Words>1262</Words>
  <Application>Microsoft Office PowerPoint</Application>
  <PresentationFormat>Předvádění na obrazovce (4:3)</PresentationFormat>
  <Paragraphs>179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SAVCI ZÁKLADNÍ ZNAKY A ROZDĚLENÍ.</vt:lpstr>
      <vt:lpstr>Základní znaky savců:</vt:lpstr>
      <vt:lpstr>Základní znaky savců:</vt:lpstr>
      <vt:lpstr>Základní znaky savců:</vt:lpstr>
      <vt:lpstr>Vývoj savců</vt:lpstr>
      <vt:lpstr>Vývoj savců</vt:lpstr>
      <vt:lpstr>Rozdělení savců</vt:lpstr>
      <vt:lpstr>HMYZOŽRAVCI</vt:lpstr>
      <vt:lpstr>LETOUNI</vt:lpstr>
      <vt:lpstr>HLODAVCI</vt:lpstr>
      <vt:lpstr>ŠELMY</vt:lpstr>
      <vt:lpstr>KYTOVCI</vt:lpstr>
      <vt:lpstr>CHOBOTNATCI</vt:lpstr>
      <vt:lpstr>LICHOKOPYTNÍCI</vt:lpstr>
      <vt:lpstr>SUDOKOPYTNÍCI</vt:lpstr>
      <vt:lpstr>PRIMÁTI</vt:lpstr>
      <vt:lpstr>Opakování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DRUHY LÁTEK</dc:title>
  <dc:creator>Rudolf Hájek</dc:creator>
  <cp:lastModifiedBy>Stanislava Kupcová</cp:lastModifiedBy>
  <cp:revision>69</cp:revision>
  <dcterms:created xsi:type="dcterms:W3CDTF">2017-12-29T16:26:18Z</dcterms:created>
  <dcterms:modified xsi:type="dcterms:W3CDTF">2020-04-27T06:40:49Z</dcterms:modified>
</cp:coreProperties>
</file>