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64" r:id="rId4"/>
    <p:sldId id="257" r:id="rId5"/>
    <p:sldId id="266" r:id="rId6"/>
    <p:sldId id="268" r:id="rId7"/>
    <p:sldId id="275" r:id="rId8"/>
    <p:sldId id="277" r:id="rId9"/>
    <p:sldId id="287" r:id="rId10"/>
    <p:sldId id="282" r:id="rId11"/>
    <p:sldId id="278" r:id="rId12"/>
    <p:sldId id="274" r:id="rId13"/>
    <p:sldId id="283" r:id="rId14"/>
    <p:sldId id="281" r:id="rId15"/>
    <p:sldId id="280" r:id="rId16"/>
    <p:sldId id="279" r:id="rId17"/>
    <p:sldId id="284" r:id="rId18"/>
    <p:sldId id="273" r:id="rId19"/>
    <p:sldId id="272" r:id="rId20"/>
    <p:sldId id="271" r:id="rId21"/>
    <p:sldId id="285" r:id="rId22"/>
    <p:sldId id="270" r:id="rId23"/>
    <p:sldId id="288" r:id="rId24"/>
    <p:sldId id="289" r:id="rId25"/>
    <p:sldId id="286" r:id="rId26"/>
    <p:sldId id="293" r:id="rId27"/>
    <p:sldId id="291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B871B-DEAD-4BB5-B010-5CC036E97B8B}" type="datetimeFigureOut">
              <a:rPr lang="cs-CZ" smtClean="0"/>
              <a:t>2. 5. 2020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86C8-172D-4119-A8DB-D8538D1B1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55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520-F9DD-472E-B411-820FEFE317E5}" type="datetime1">
              <a:rPr lang="cs-CZ" smtClean="0"/>
              <a:t>2. 5. 2020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6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79F2-9EA5-47D2-813E-0133F61E5302}" type="datetime1">
              <a:rPr lang="cs-CZ" smtClean="0"/>
              <a:t>2. 5. 2020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D21A-0B17-475E-A8CE-683C9345177E}" type="datetime1">
              <a:rPr lang="cs-CZ" smtClean="0"/>
              <a:t>2. 5. 2020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55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02E3-BD60-4429-B1EA-80D2F712069A}" type="datetime1">
              <a:rPr lang="cs-CZ" smtClean="0"/>
              <a:t>2. 5. 2020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0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D63-C221-433D-8508-7763E72C8C06}" type="datetime1">
              <a:rPr lang="cs-CZ" smtClean="0"/>
              <a:t>2. 5. 2020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06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C40-AED4-476B-9DFD-084EBA7B885A}" type="datetime1">
              <a:rPr lang="cs-CZ" smtClean="0"/>
              <a:t>2. 5. 2020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21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A45-C2A6-41FA-AEA6-E9256E122D6F}" type="datetime1">
              <a:rPr lang="cs-CZ" smtClean="0"/>
              <a:t>2. 5. 2020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36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5259-07E1-4F3E-B70D-F3C1D7881E31}" type="datetime1">
              <a:rPr lang="cs-CZ" smtClean="0"/>
              <a:t>2. 5. 2020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3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B8E4-57D8-4325-AE65-B6C62F5B1499}" type="datetime1">
              <a:rPr lang="cs-CZ" smtClean="0"/>
              <a:t>2. 5. 2020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79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98E3-118B-416B-B133-5EF91647606E}" type="datetime1">
              <a:rPr lang="cs-CZ" smtClean="0"/>
              <a:t>2. 5. 2020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2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087E-BF85-4061-8BA1-5767AE81925B}" type="datetime1">
              <a:rPr lang="cs-CZ" smtClean="0"/>
              <a:t>2. 5. 2020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69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FC4B6-4CA5-4130-BBCF-088FCEA8E514}" type="datetime1">
              <a:rPr lang="cs-CZ" smtClean="0"/>
              <a:t>2. 5. 2020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18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5/9/2/b/1320954619223192427Pecking%20Woodpecker.svg.med.p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www.clker.com/cliparts/2/8/e/4/1194985411359242569aquila_frontale_architet_01.svg.med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lker.com/cliparts/3/b/b/5/1194985185741525278Anatra.svg.med.pn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clker.com/cliparts/2/0/c/f/11949854102031514866cigno_di_spalle_architet_01.svg.med.png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upload.wikimedia.org/wikipedia/commons/f/fc/Kos_cerny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pload.wikimedia.org/wikipedia/commons/a/ab/Chaffinch_(Fringilla_coelebs)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upload.wikimedia.org/wikipedia/commons/a/a2/CygneVaires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upload.wikimedia.org/wikipedia/commons/6/67/Buteo_buteo_1_(Lukasz_Lukasik)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upload.wikimedia.org/wikipedia/commons/b/b0/Hrdli%C4%8Dka_2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upload.wikimedia.org/wikipedia/commons/8/81/Mil%C3%AD%C4%8Dovsk%C3%A9_rybn%C3%ADky_-_lyska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upload.wikimedia.org/wikipedia/commons/6/6f/Perdix_perdix_(Marek_Szczepanek)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upload.wikimedia.org/wikipedia/commons/6/6f/Common_pheasant_(Phasianus_colchicus)_mal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upload.wikimedia.org/wikipedia/commons/c/c9/Bubo_bubo_V%C3%BDr_velk%C3%BD_ZOO_D%C4%9B%C4%8D%C3%ADn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upload.wikimedia.org/wikipedia/commons/8/80/2015.05.08.-04-Kaefertaler_Wald-Mannheim--Buntspecht-Weibchen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upload.wikimedia.org/wikipedia/commons/3/31/Schwarzspecht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upload.wikimedia.org/wikipedia/commons/7/71/Kr%C3%A4he_65(loz)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upload.wikimedia.org/wikipedia/commons/a/a3/Pt%C3%A1k_na_Star%C3%A9_osad%C4%9B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upload.wikimedia.org/wikipedia/commons/1/1a/2016.10.11.-08-Mannheim_Vogelstang--Elster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upload.wikimedia.org/wikipedia/commons/a/a7/Mil%C3%AD%C4%8Dovsk%C3%BD_les_-_sojka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upload.wikimedia.org/wikipedia/commons/2/24/Male_mallard_duck_2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upload.wikimedia.org/wikipedia/commons/9/98/Flickr_-_Rainbirder_-_Barn_Owl_(Tyto_alba)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upload.wikimedia.org/wikipedia/commons/0/0a/Athene_noctua_(portrait)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upload.wikimedia.org/wikipedia/commons/9/98/Tree_Sparrow_August_2007_Osaka_Japan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upload.wikimedia.org/wikipedia/commons/2/2d/Parus_major_m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upload.wikimedia.org/wikipedia/commons/a/a7/Cyanistes_caeruleus_3_Luc_Viatour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37626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s-CZ" sz="9600" b="1" dirty="0" smtClean="0">
                <a:latin typeface="Comic Sans MS" panose="030F0702030302020204" pitchFamily="66" charset="0"/>
              </a:rPr>
              <a:t>PTÁCI I.</a:t>
            </a:r>
            <a:endParaRPr lang="cs-CZ" sz="9600" b="1" dirty="0">
              <a:latin typeface="Comic Sans MS" panose="030F0702030302020204" pitchFamily="66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 flipV="1">
            <a:off x="2267744" y="6721475"/>
            <a:ext cx="5616624" cy="13652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cs-CZ" altLang="cs-CZ" sz="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8" name="Picture 4" descr="Aquila Frontale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335" y="332656"/>
            <a:ext cx="2857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wan Walking Clip Art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3573016"/>
            <a:ext cx="1672492" cy="24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uck Clip Art">
            <a:hlinkClick r:id="rId6" tooltip="Download as SVG file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802613"/>
            <a:ext cx="2656869" cy="22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91880" y="5157192"/>
            <a:ext cx="23042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PTÁCI STÁLÍ</a:t>
            </a:r>
            <a:endParaRPr lang="cs-CZ" sz="3200" b="1" dirty="0"/>
          </a:p>
        </p:txBody>
      </p:sp>
      <p:pic>
        <p:nvPicPr>
          <p:cNvPr id="3" name="Picture 2" descr="Pecking Woodpecker Clip Art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2001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KOS ČERNÝ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5122" name="Picture 2" descr="File:Kos cern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976664" cy="422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PĚNKAVA OBECNÁ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6146" name="Picture 2" descr="File:Chaffinch (Fringilla coelebs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647284" cy="44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2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LABUŤ VELKÁ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7170" name="Picture 2" descr="File:CygneVai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52728" cy="43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KÁNĚ LESNÍ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8196" name="Picture 4" descr="File:Buteo buteo 1 (Lukasz Lukasik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HRDLIČKA ZAHRADNÍ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9218" name="Picture 2" descr="File:Hrdlička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552728" cy="43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LYSKA ČERNÁ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10242" name="Picture 2" descr="File:Milíčovské rybníky - lysk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7" t="8353" r="6045" b="10790"/>
          <a:stretch/>
        </p:blipFill>
        <p:spPr bwMode="auto">
          <a:xfrm>
            <a:off x="971600" y="1733306"/>
            <a:ext cx="7200800" cy="42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5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KOROPTEV POLNÍ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11266" name="Picture 2" descr="File:Perdix perdix (Marek Szczepanek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1912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BAŽANT OBECNÝ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12290" name="Picture 2" descr="File:Common pheasant (Phasianus colchicus) ma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92688" cy="41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VÝR VELKÝ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14338" name="Picture 2" descr="File:Bubo bubo Výr velký ZOO Děčí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853190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STRAKAPOUD VELKÝ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15362" name="Picture 2" descr="File:2015.05.08.-04-Kaefertaler Wald-Mannheim--Buntspecht-Weibch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250264"/>
            <a:ext cx="434885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s-CZ" sz="6600" b="1" dirty="0" smtClean="0">
                <a:latin typeface="Arial Black" panose="020B0A04020102020204" pitchFamily="34" charset="0"/>
              </a:rPr>
              <a:t>PTÁCI</a:t>
            </a:r>
            <a:endParaRPr lang="cs-CZ" sz="6600" b="1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sz="2000" dirty="0"/>
              <a:t/>
            </a:r>
            <a:br>
              <a:rPr lang="cs-CZ" sz="2000" dirty="0"/>
            </a:br>
            <a:r>
              <a:rPr lang="cs-CZ" sz="3600" b="1" dirty="0"/>
              <a:t>Ptáci jsou dvojnozí teplokrevní </a:t>
            </a:r>
            <a:r>
              <a:rPr lang="cs-CZ" sz="3600" b="1" dirty="0" smtClean="0"/>
              <a:t>obratlovci, kteří snášejí vejce. </a:t>
            </a:r>
            <a:br>
              <a:rPr lang="cs-CZ" sz="3600" b="1" dirty="0" smtClean="0"/>
            </a:br>
            <a:r>
              <a:rPr lang="cs-CZ" sz="3600" b="1" dirty="0" smtClean="0"/>
              <a:t>Vyznačují </a:t>
            </a:r>
            <a:r>
              <a:rPr lang="cs-CZ" sz="3600" b="1" dirty="0"/>
              <a:t>se </a:t>
            </a:r>
            <a:r>
              <a:rPr lang="cs-CZ" sz="3600" b="1" dirty="0" smtClean="0"/>
              <a:t>opeřením</a:t>
            </a:r>
            <a:r>
              <a:rPr lang="cs-CZ" sz="3600" b="1" dirty="0"/>
              <a:t>, křídly vyvinutými z předních končetin a dutými kostmi. </a:t>
            </a:r>
            <a:r>
              <a:rPr lang="cs-CZ" altLang="cs-CZ" sz="3600" b="1" dirty="0" smtClean="0"/>
              <a:t>Dalším </a:t>
            </a:r>
            <a:r>
              <a:rPr lang="cs-CZ" altLang="cs-CZ" sz="3600" b="1" dirty="0"/>
              <a:t>znakem je zobák, který je přizpůsoben k příjmu potravy. </a:t>
            </a:r>
            <a:endParaRPr lang="cs-CZ" altLang="cs-CZ" sz="3600" b="1" dirty="0" smtClean="0"/>
          </a:p>
          <a:p>
            <a:pPr marL="0" indent="0" algn="ctr">
              <a:buNone/>
            </a:pPr>
            <a:r>
              <a:rPr lang="cs-CZ" sz="3600" b="1" dirty="0" smtClean="0"/>
              <a:t>Celkem </a:t>
            </a:r>
            <a:r>
              <a:rPr lang="cs-CZ" sz="3600" b="1" dirty="0"/>
              <a:t>je známo asi 9600 jejich druhů. </a:t>
            </a:r>
            <a:endParaRPr lang="cs-CZ" sz="3600" b="1" dirty="0" smtClean="0"/>
          </a:p>
          <a:p>
            <a:pPr marL="0" indent="0" algn="ctr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770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cs-CZ" b="1" dirty="0" smtClean="0"/>
              <a:t>	DATEL 					ČERNÝ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16386" name="Picture 2" descr="File:Schwarzspech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052" y="548679"/>
            <a:ext cx="3759628" cy="57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VRÁNA OBECNÁ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17410" name="Picture 2" descr="File:Krähe 65(loz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95122"/>
            <a:ext cx="6984776" cy="450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HAVRAN POLNÍ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18434" name="Picture 2" descr="File:Pták na Staré osadě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98" r="1999" b="7263"/>
          <a:stretch/>
        </p:blipFill>
        <p:spPr bwMode="auto">
          <a:xfrm>
            <a:off x="1403648" y="1749334"/>
            <a:ext cx="6552728" cy="43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STRAKA OBECNÁ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19458" name="Picture 2" descr="File:2016.10.11.-08-Mannheim Vogelstang--El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688632" cy="427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4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SOJKA OBECNÁ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20482" name="Picture 2" descr="File:Milíčovský les - soj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976664" cy="398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KACHNA DIVOKÁ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21506" name="Picture 2" descr="File:Male mallard duck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552728" cy="43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SOVA PÁLENÁ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22530" name="Picture 2" descr="File:Flickr - Rainbirder - Barn Owl (Tyto alba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64930"/>
            <a:ext cx="6408712" cy="438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SÝČEK OBECNÝ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23554" name="Picture 2" descr="File:Athene noctua (portrait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PTÁCI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altLang="cs-CZ" sz="5400" b="1" dirty="0" smtClean="0"/>
          </a:p>
          <a:p>
            <a:pPr marL="0" indent="0" algn="ctr">
              <a:buNone/>
            </a:pPr>
            <a:r>
              <a:rPr lang="cs-CZ" altLang="cs-CZ" sz="5400" b="1" dirty="0" smtClean="0"/>
              <a:t>Ptáky</a:t>
            </a:r>
            <a:r>
              <a:rPr lang="cs-CZ" altLang="cs-CZ" sz="5400" b="1" dirty="0"/>
              <a:t>, kteří žijí v naší přírodě, můžeme rozdělit </a:t>
            </a:r>
            <a:r>
              <a:rPr lang="cs-CZ" altLang="cs-CZ" sz="5400" b="1" dirty="0" smtClean="0"/>
              <a:t/>
            </a:r>
            <a:br>
              <a:rPr lang="cs-CZ" altLang="cs-CZ" sz="5400" b="1" dirty="0" smtClean="0"/>
            </a:br>
            <a:r>
              <a:rPr lang="cs-CZ" altLang="cs-CZ" sz="5400" b="1" dirty="0" smtClean="0"/>
              <a:t>na </a:t>
            </a:r>
            <a:r>
              <a:rPr lang="cs-CZ" altLang="cs-CZ" sz="5400" b="1" dirty="0"/>
              <a:t>stálé a tažné.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9827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s-CZ" altLang="cs-CZ" sz="6600" b="1" dirty="0" smtClean="0"/>
              <a:t>Stálí </a:t>
            </a:r>
            <a:r>
              <a:rPr lang="cs-CZ" altLang="cs-CZ" sz="6600" b="1" dirty="0"/>
              <a:t>ptáci</a:t>
            </a:r>
            <a:endParaRPr lang="cs-CZ" sz="6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/>
              <a:t>	</a:t>
            </a:r>
            <a:r>
              <a:rPr lang="cs-CZ" altLang="cs-CZ" sz="4000" b="1" dirty="0"/>
              <a:t>Stálí ptáci jsou zcela přizpůsobeni našim podmínkám i zimě. V zimě se živí kořínky, které najdou. Mnoho </a:t>
            </a:r>
            <a:r>
              <a:rPr lang="cs-CZ" altLang="cs-CZ" sz="4000" b="1" dirty="0" smtClean="0"/>
              <a:t/>
            </a:r>
            <a:br>
              <a:rPr lang="cs-CZ" altLang="cs-CZ" sz="4000" b="1" dirty="0" smtClean="0"/>
            </a:br>
            <a:r>
              <a:rPr lang="cs-CZ" altLang="cs-CZ" sz="4000" b="1" dirty="0" smtClean="0"/>
              <a:t>z </a:t>
            </a:r>
            <a:r>
              <a:rPr lang="cs-CZ" altLang="cs-CZ" sz="4000" b="1" dirty="0"/>
              <a:t>nich se vyskytuje v blízkosti lidských obydlí, kde jim lidé do krmítek dávají potravu. </a:t>
            </a:r>
          </a:p>
          <a:p>
            <a:pPr marL="0" indent="0" algn="ctr">
              <a:buNone/>
            </a:pPr>
            <a:r>
              <a:rPr lang="cs-CZ" altLang="cs-CZ" b="1" dirty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s-CZ" altLang="cs-CZ" sz="6600" b="1" dirty="0"/>
              <a:t>Tažní ptáci</a:t>
            </a:r>
            <a:endParaRPr lang="cs-CZ" sz="6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altLang="cs-CZ" sz="1600" b="1" dirty="0" smtClean="0"/>
          </a:p>
          <a:p>
            <a:pPr marL="0" indent="0" algn="ctr">
              <a:buNone/>
            </a:pPr>
            <a:r>
              <a:rPr lang="cs-CZ" altLang="cs-CZ" sz="2800" b="1" dirty="0" smtClean="0"/>
              <a:t>Tažní </a:t>
            </a:r>
            <a:r>
              <a:rPr lang="cs-CZ" altLang="cs-CZ" sz="2800" b="1" dirty="0"/>
              <a:t>ptáci se chovají jinak. </a:t>
            </a:r>
            <a:r>
              <a:rPr lang="cs-CZ" altLang="cs-CZ" sz="2800" b="1" dirty="0" smtClean="0"/>
              <a:t/>
            </a:r>
            <a:br>
              <a:rPr lang="cs-CZ" altLang="cs-CZ" sz="2800" b="1" dirty="0" smtClean="0"/>
            </a:br>
            <a:r>
              <a:rPr lang="cs-CZ" altLang="cs-CZ" sz="2800" b="1" dirty="0" smtClean="0"/>
              <a:t>Vzhledem k tomu, že se většinou živí hmyzem nebo jinými  živočichy (žáby, ještěrky), neměli by v zimě dostatek potravy.</a:t>
            </a:r>
            <a:br>
              <a:rPr lang="cs-CZ" altLang="cs-CZ" sz="2800" b="1" dirty="0" smtClean="0"/>
            </a:br>
            <a:r>
              <a:rPr lang="cs-CZ" altLang="cs-CZ" sz="2800" b="1" dirty="0" smtClean="0"/>
              <a:t>Proto, když přichází </a:t>
            </a:r>
            <a:r>
              <a:rPr lang="cs-CZ" altLang="cs-CZ" sz="2800" b="1" dirty="0"/>
              <a:t>podzim, odlétají přečkat zimu na jih do teplejších krajin. </a:t>
            </a:r>
            <a:r>
              <a:rPr lang="cs-CZ" altLang="cs-CZ" sz="2800" b="1" dirty="0" smtClean="0"/>
              <a:t/>
            </a:r>
            <a:br>
              <a:rPr lang="cs-CZ" altLang="cs-CZ" sz="2800" b="1" dirty="0" smtClean="0"/>
            </a:br>
            <a:r>
              <a:rPr lang="cs-CZ" altLang="cs-CZ" sz="2800" b="1" dirty="0" smtClean="0"/>
              <a:t>Je to daleká </a:t>
            </a:r>
            <a:r>
              <a:rPr lang="cs-CZ" altLang="cs-CZ" sz="2800" b="1" dirty="0"/>
              <a:t>cesta, </a:t>
            </a:r>
            <a:r>
              <a:rPr lang="cs-CZ" altLang="cs-CZ" sz="2800" b="1" dirty="0" smtClean="0"/>
              <a:t>často </a:t>
            </a:r>
            <a:r>
              <a:rPr lang="cs-CZ" altLang="cs-CZ" sz="2800" b="1" dirty="0"/>
              <a:t>i přes moře.</a:t>
            </a:r>
            <a:r>
              <a:rPr lang="cs-CZ" altLang="cs-CZ" sz="2800" b="1" dirty="0">
                <a:latin typeface="Arial" pitchFamily="34" charset="0"/>
              </a:rPr>
              <a:t/>
            </a:r>
            <a:br>
              <a:rPr lang="cs-CZ" altLang="cs-CZ" sz="2800" b="1" dirty="0">
                <a:latin typeface="Arial" pitchFamily="34" charset="0"/>
              </a:rPr>
            </a:br>
            <a:r>
              <a:rPr lang="cs-CZ" altLang="cs-CZ" sz="2800" b="1" dirty="0"/>
              <a:t>V jižních krajích je teplo a dostatek potravy.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3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464496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s-CZ" sz="8800" b="1" dirty="0">
                <a:latin typeface="Arial Black" panose="020B0A04020102020204" pitchFamily="34" charset="0"/>
              </a:rPr>
              <a:t>PTÁCI</a:t>
            </a:r>
            <a:br>
              <a:rPr lang="cs-CZ" sz="8800" b="1" dirty="0">
                <a:latin typeface="Arial Black" panose="020B0A04020102020204" pitchFamily="34" charset="0"/>
              </a:rPr>
            </a:br>
            <a:r>
              <a:rPr lang="cs-CZ" sz="8800" b="1" dirty="0" smtClean="0">
                <a:latin typeface="Arial Black" panose="020B0A04020102020204" pitchFamily="34" charset="0"/>
              </a:rPr>
              <a:t>STÁLÍ</a:t>
            </a:r>
            <a:endParaRPr lang="cs-CZ" sz="8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VRABEC POLNÍ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File:Tree Sparrow August 2007 Osaka Jap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336704" cy="423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SÝKORA KOŇADRA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 descr="File:Parus major 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0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/>
              <a:t>SÝKORA MODŘINKA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 descr="File:Cyanistes caeruleus 3 Luc Viato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399388" cy="43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68</Words>
  <Application>Microsoft Office PowerPoint</Application>
  <PresentationFormat>Předvádění na obrazovce (4:3)</PresentationFormat>
  <Paragraphs>36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Comic Sans MS</vt:lpstr>
      <vt:lpstr>Motiv systému Office</vt:lpstr>
      <vt:lpstr>PTÁCI I.</vt:lpstr>
      <vt:lpstr>PTÁCI</vt:lpstr>
      <vt:lpstr>PTÁCI</vt:lpstr>
      <vt:lpstr>Stálí ptáci</vt:lpstr>
      <vt:lpstr>Tažní ptáci</vt:lpstr>
      <vt:lpstr>PTÁCI STÁLÍ</vt:lpstr>
      <vt:lpstr>VRABEC POLNÍ</vt:lpstr>
      <vt:lpstr>SÝKORA KOŇADRA</vt:lpstr>
      <vt:lpstr>SÝKORA MODŘINKA</vt:lpstr>
      <vt:lpstr>KOS ČERNÝ</vt:lpstr>
      <vt:lpstr>PĚNKAVA OBECNÁ</vt:lpstr>
      <vt:lpstr>LABUŤ VELKÁ</vt:lpstr>
      <vt:lpstr>KÁNĚ LESNÍ</vt:lpstr>
      <vt:lpstr>HRDLIČKA ZAHRADNÍ</vt:lpstr>
      <vt:lpstr>LYSKA ČERNÁ</vt:lpstr>
      <vt:lpstr>KOROPTEV POLNÍ</vt:lpstr>
      <vt:lpstr>BAŽANT OBECNÝ</vt:lpstr>
      <vt:lpstr>VÝR VELKÝ</vt:lpstr>
      <vt:lpstr>STRAKAPOUD VELKÝ</vt:lpstr>
      <vt:lpstr> DATEL      ČERNÝ</vt:lpstr>
      <vt:lpstr>VRÁNA OBECNÁ</vt:lpstr>
      <vt:lpstr>HAVRAN POLNÍ</vt:lpstr>
      <vt:lpstr>STRAKA OBECNÁ</vt:lpstr>
      <vt:lpstr>SOJKA OBECNÁ</vt:lpstr>
      <vt:lpstr>KACHNA DIVOKÁ</vt:lpstr>
      <vt:lpstr>SOVA PÁLENÁ</vt:lpstr>
      <vt:lpstr>SÝČEK OBECNÝ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DRUHY LÁTEK</dc:title>
  <dc:creator>Rudolf Hájek</dc:creator>
  <cp:lastModifiedBy>Stanka</cp:lastModifiedBy>
  <cp:revision>41</cp:revision>
  <dcterms:created xsi:type="dcterms:W3CDTF">2017-12-29T16:26:18Z</dcterms:created>
  <dcterms:modified xsi:type="dcterms:W3CDTF">2020-05-02T16:29:51Z</dcterms:modified>
</cp:coreProperties>
</file>