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264" r:id="rId4"/>
    <p:sldId id="257" r:id="rId5"/>
    <p:sldId id="266" r:id="rId6"/>
    <p:sldId id="276" r:id="rId7"/>
    <p:sldId id="275" r:id="rId8"/>
    <p:sldId id="277" r:id="rId9"/>
    <p:sldId id="287" r:id="rId10"/>
    <p:sldId id="282" r:id="rId11"/>
    <p:sldId id="278" r:id="rId12"/>
    <p:sldId id="274" r:id="rId13"/>
    <p:sldId id="283" r:id="rId14"/>
    <p:sldId id="281" r:id="rId15"/>
    <p:sldId id="280" r:id="rId16"/>
    <p:sldId id="279" r:id="rId17"/>
    <p:sldId id="28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B871B-DEAD-4BB5-B010-5CC036E97B8B}" type="datetimeFigureOut">
              <a:rPr lang="cs-CZ" smtClean="0"/>
              <a:t>2. 5. 2020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A86C8-172D-4119-A8DB-D8538D1B10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554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D520-F9DD-472E-B411-820FEFE317E5}" type="datetime1">
              <a:rPr lang="cs-CZ" smtClean="0"/>
              <a:t>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6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79F2-9EA5-47D2-813E-0133F61E5302}" type="datetime1">
              <a:rPr lang="cs-CZ" smtClean="0"/>
              <a:t>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1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D21A-0B17-475E-A8CE-683C9345177E}" type="datetime1">
              <a:rPr lang="cs-CZ" smtClean="0"/>
              <a:t>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55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002E3-BD60-4429-B1EA-80D2F712069A}" type="datetime1">
              <a:rPr lang="cs-CZ" smtClean="0"/>
              <a:t>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0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4D63-C221-433D-8508-7763E72C8C06}" type="datetime1">
              <a:rPr lang="cs-CZ" smtClean="0"/>
              <a:t>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06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EC40-AED4-476B-9DFD-084EBA7B885A}" type="datetime1">
              <a:rPr lang="cs-CZ" smtClean="0"/>
              <a:t>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21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0A45-C2A6-41FA-AEA6-E9256E122D6F}" type="datetime1">
              <a:rPr lang="cs-CZ" smtClean="0"/>
              <a:t>2. 5. 2020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36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A5259-07E1-4F3E-B70D-F3C1D7881E31}" type="datetime1">
              <a:rPr lang="cs-CZ" smtClean="0"/>
              <a:t>2. 5. 2020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8E4-57D8-4325-AE65-B6C62F5B1499}" type="datetime1">
              <a:rPr lang="cs-CZ" smtClean="0"/>
              <a:t>2. 5. 2020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79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98E3-118B-416B-B133-5EF91647606E}" type="datetime1">
              <a:rPr lang="cs-CZ" smtClean="0"/>
              <a:t>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21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E087E-BF85-4061-8BA1-5767AE81925B}" type="datetime1">
              <a:rPr lang="cs-CZ" smtClean="0"/>
              <a:t>2. 5. 2020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69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FC4B6-4CA5-4130-BBCF-088FCEA8E514}" type="datetime1">
              <a:rPr lang="cs-CZ" smtClean="0"/>
              <a:t>2. 5. 2020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Autorem materiálu a všech jeho částí, není-li uvedeno jinak, je Mgr. Jarmila Hájková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1D013-A78C-4C10-8734-4D77D093B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18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upload.wikimedia.org/wikipedia/commons/f/fb/Ciconia_ciconia_-_01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upload.wikimedia.org/wikipedia/commons/f/fd/Ardea_cinerea_Graureiher_01_ms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upload.wikimedia.org/wikipedia/commons/0/08/Northern_Lapwing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upload.wikimedia.org/wikipedia/commons/7/7d/Coturnix_coturnix_(Lmbuga)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upload.wikimedia.org/wikipedia/commons/4/46/Upupa_epops_2_Luc_Viatour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upload.wikimedia.org/wikipedia/commons/9/9e/Sturnus_vulgaris_-California-8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upload.wikimedia.org/wikipedia/commons/f/f6/Skylark_2,_Lake_District,_England_-_June_2009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upload.wikimedia.org/wikipedia/commons/6/63/Peregrine_Falcon_La_Ca%C3%B1ada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upload.wikimedia.org/wikipedia/commons/2/24/Landsvale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upload.wikimedia.org/wikipedia/commons/2/2e/Mehlschwalbe_Delichon_urbicum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upload.wikimedia.org/wikipedia/commons/b/b0/Cuculus_canorus_vogelartinfo_chris_romeiks_CHR079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683568" y="1916832"/>
            <a:ext cx="8013576" cy="2232248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sz="9600" b="1" dirty="0" smtClean="0">
                <a:latin typeface="Comic Sans MS" panose="030F0702030302020204" pitchFamily="66" charset="0"/>
              </a:rPr>
              <a:t>PTÁCI II.</a:t>
            </a:r>
            <a:endParaRPr lang="cs-CZ" sz="9600" b="1" dirty="0">
              <a:latin typeface="Comic Sans MS" panose="030F0702030302020204" pitchFamily="66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 flipV="1">
            <a:off x="1187624" y="6721475"/>
            <a:ext cx="5976664" cy="70513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961940" y="4931781"/>
            <a:ext cx="290620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PTÁCI TAŽNÍ</a:t>
            </a:r>
            <a:endParaRPr lang="cs-CZ" sz="40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59149"/>
            <a:ext cx="1603217" cy="257239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4027"/>
            <a:ext cx="1632365" cy="207284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272" y="3601476"/>
            <a:ext cx="2341437" cy="305670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023" y="52808"/>
            <a:ext cx="1740241" cy="186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91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ČÁP BÍLÝ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5122" name="Picture 2" descr="File:Ciconia ciconia - 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552728" cy="436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81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VOLAVKA POPELAVÁ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6146" name="Picture 2" descr="File:Ardea cinerea Graureiher 01 m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2744" y="1700808"/>
            <a:ext cx="5981272" cy="436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2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ČEJKA CHOCHOLATÁ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7170" name="Picture 2" descr="File:Northern Lapwing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351"/>
          <a:stretch/>
        </p:blipFill>
        <p:spPr bwMode="auto">
          <a:xfrm>
            <a:off x="1619672" y="1700808"/>
            <a:ext cx="6120680" cy="440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50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KŘEPELKA POLNÍ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8194" name="Picture 2" descr="File:Coturnix coturnix (Lmbuga)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5904656" cy="428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DUDEK CHOCHOLATÝ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9218" name="Picture 2" descr="File:Upupa epops 2 Luc Viatour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851" b="8061"/>
          <a:stretch/>
        </p:blipFill>
        <p:spPr bwMode="auto">
          <a:xfrm>
            <a:off x="1089976" y="1700808"/>
            <a:ext cx="7344816" cy="436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71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ŠPAČEK OBECNÝ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10242" name="Picture 2" descr="File:Sturnus vulgaris -California-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60785" y="1700808"/>
            <a:ext cx="6079567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5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SKŘIVAN POLNÍ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11266" name="Picture 2" descr="File:Skylark 2, Lake District, England - June 200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1700808"/>
            <a:ext cx="5904656" cy="44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27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SOKOL STĚHOVAVÝ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12290" name="Picture 2" descr="File:Peregrine Falcon La Cañada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23" t="10628" b="9217"/>
          <a:stretch/>
        </p:blipFill>
        <p:spPr bwMode="auto">
          <a:xfrm>
            <a:off x="1979712" y="1832838"/>
            <a:ext cx="5256584" cy="4304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55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sz="6600" b="1" dirty="0" smtClean="0">
                <a:latin typeface="Arial Black" panose="020B0A04020102020204" pitchFamily="34" charset="0"/>
              </a:rPr>
              <a:t>PTÁCI</a:t>
            </a:r>
            <a:endParaRPr lang="cs-CZ" sz="6600" b="1" dirty="0">
              <a:latin typeface="Arial Black" panose="020B0A04020102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3600" b="1" dirty="0"/>
              <a:t>Ptáci jsou dvojnozí teplokrevní </a:t>
            </a:r>
            <a:r>
              <a:rPr lang="cs-CZ" sz="3600" b="1" dirty="0" smtClean="0"/>
              <a:t>obratlovci, kteří snášejí vejce. </a:t>
            </a:r>
            <a:br>
              <a:rPr lang="cs-CZ" sz="3600" b="1" dirty="0" smtClean="0"/>
            </a:br>
            <a:r>
              <a:rPr lang="cs-CZ" sz="3600" b="1" dirty="0" smtClean="0"/>
              <a:t>Vyznačují </a:t>
            </a:r>
            <a:r>
              <a:rPr lang="cs-CZ" sz="3600" b="1" dirty="0"/>
              <a:t>se </a:t>
            </a:r>
            <a:r>
              <a:rPr lang="cs-CZ" sz="3600" b="1" dirty="0" smtClean="0"/>
              <a:t>opeřením</a:t>
            </a:r>
            <a:r>
              <a:rPr lang="cs-CZ" sz="3600" b="1" dirty="0"/>
              <a:t>, křídly vyvinutými z předních končetin a dutými kostmi. </a:t>
            </a:r>
            <a:r>
              <a:rPr lang="cs-CZ" altLang="cs-CZ" sz="3600" b="1" dirty="0" smtClean="0"/>
              <a:t>Dalším </a:t>
            </a:r>
            <a:r>
              <a:rPr lang="cs-CZ" altLang="cs-CZ" sz="3600" b="1" dirty="0"/>
              <a:t>znakem je zobák, který je přizpůsoben k příjmu potravy. </a:t>
            </a:r>
            <a:endParaRPr lang="cs-CZ" altLang="cs-CZ" sz="3600" b="1" dirty="0" smtClean="0"/>
          </a:p>
          <a:p>
            <a:pPr marL="0" indent="0" algn="ctr">
              <a:buNone/>
            </a:pPr>
            <a:r>
              <a:rPr lang="cs-CZ" sz="3600" b="1" dirty="0" smtClean="0"/>
              <a:t>Celkem </a:t>
            </a:r>
            <a:r>
              <a:rPr lang="cs-CZ" sz="3600" b="1" dirty="0"/>
              <a:t>je známo asi 9600 jejich druhů. </a:t>
            </a:r>
            <a:endParaRPr lang="cs-CZ" sz="3600" b="1" dirty="0" smtClean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7702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>
                <a:latin typeface="Arial Black" panose="020B0A04020102020204" pitchFamily="34" charset="0"/>
              </a:rPr>
              <a:t>PTÁCI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altLang="cs-CZ" sz="5400" b="1" dirty="0" smtClean="0"/>
          </a:p>
          <a:p>
            <a:pPr marL="0" indent="0" algn="ctr">
              <a:buNone/>
            </a:pPr>
            <a:r>
              <a:rPr lang="cs-CZ" altLang="cs-CZ" sz="5400" b="1" dirty="0" smtClean="0"/>
              <a:t>Ptáky</a:t>
            </a:r>
            <a:r>
              <a:rPr lang="cs-CZ" altLang="cs-CZ" sz="5400" b="1" dirty="0"/>
              <a:t>, kteří žijí v naší přírodě, můžeme rozdělit </a:t>
            </a:r>
            <a:r>
              <a:rPr lang="cs-CZ" altLang="cs-CZ" sz="5400" b="1" dirty="0" smtClean="0"/>
              <a:t/>
            </a:r>
            <a:br>
              <a:rPr lang="cs-CZ" altLang="cs-CZ" sz="5400" b="1" dirty="0" smtClean="0"/>
            </a:br>
            <a:r>
              <a:rPr lang="cs-CZ" altLang="cs-CZ" sz="5400" b="1" dirty="0" smtClean="0"/>
              <a:t>na </a:t>
            </a:r>
            <a:r>
              <a:rPr lang="cs-CZ" altLang="cs-CZ" sz="5400" b="1" dirty="0"/>
              <a:t>stálé a tažné.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9827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altLang="cs-CZ" sz="6600" b="1" dirty="0" smtClean="0"/>
              <a:t>Stálí </a:t>
            </a:r>
            <a:r>
              <a:rPr lang="cs-CZ" altLang="cs-CZ" sz="6600" b="1" dirty="0"/>
              <a:t>ptáci</a:t>
            </a:r>
            <a:endParaRPr lang="cs-CZ" sz="6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/>
              <a:t>	</a:t>
            </a:r>
            <a:r>
              <a:rPr lang="cs-CZ" altLang="cs-CZ" sz="4000" b="1" dirty="0"/>
              <a:t>Stálí ptáci jsou zcela přizpůsobeni našim podmínkám i zimě. V zimě se živí kořínky, které najdou. Mnoho z nich se vyskytuje v blízkosti lidských obydlí, kde jim lidé do krmítek dávají potravu. </a:t>
            </a:r>
          </a:p>
          <a:p>
            <a:pPr marL="0" indent="0" algn="ctr">
              <a:buNone/>
            </a:pPr>
            <a:r>
              <a:rPr lang="cs-CZ" altLang="cs-CZ" b="1" dirty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altLang="cs-CZ" sz="6600" b="1" dirty="0"/>
              <a:t>Tažní ptáci</a:t>
            </a:r>
            <a:endParaRPr lang="cs-CZ" sz="6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altLang="cs-CZ" sz="1200" b="1" dirty="0" smtClean="0"/>
          </a:p>
          <a:p>
            <a:pPr marL="0" indent="0" algn="ctr">
              <a:buNone/>
            </a:pPr>
            <a:r>
              <a:rPr lang="cs-CZ" altLang="cs-CZ" sz="2800" b="1" dirty="0" smtClean="0"/>
              <a:t>Tažní </a:t>
            </a:r>
            <a:r>
              <a:rPr lang="cs-CZ" altLang="cs-CZ" sz="2800" b="1" dirty="0"/>
              <a:t>ptáci se chovají jinak. </a:t>
            </a:r>
            <a:br>
              <a:rPr lang="cs-CZ" altLang="cs-CZ" sz="2800" b="1" dirty="0"/>
            </a:br>
            <a:r>
              <a:rPr lang="cs-CZ" altLang="cs-CZ" sz="2800" b="1" dirty="0"/>
              <a:t>Vzhledem k tomu, že se většinou živí hmyzem nebo jinými  živočichy </a:t>
            </a:r>
            <a:r>
              <a:rPr lang="cs-CZ" altLang="cs-CZ" sz="2800" b="1" dirty="0" smtClean="0"/>
              <a:t>(žáby</a:t>
            </a:r>
            <a:r>
              <a:rPr lang="cs-CZ" altLang="cs-CZ" sz="2800" b="1" dirty="0"/>
              <a:t>, </a:t>
            </a:r>
            <a:r>
              <a:rPr lang="cs-CZ" altLang="cs-CZ" sz="2800" b="1" dirty="0" smtClean="0"/>
              <a:t>ještěrky), </a:t>
            </a:r>
            <a:r>
              <a:rPr lang="cs-CZ" altLang="cs-CZ" sz="2800" b="1" dirty="0"/>
              <a:t>neměli by v zimě dostatek potravy.</a:t>
            </a:r>
            <a:br>
              <a:rPr lang="cs-CZ" altLang="cs-CZ" sz="2800" b="1" dirty="0"/>
            </a:br>
            <a:r>
              <a:rPr lang="cs-CZ" altLang="cs-CZ" sz="2800" b="1" dirty="0" smtClean="0"/>
              <a:t>Proto, </a:t>
            </a:r>
            <a:r>
              <a:rPr lang="cs-CZ" altLang="cs-CZ" sz="2800" b="1" dirty="0"/>
              <a:t>když přichází podzim, odlétají přečkat zimu na jih do teplejších krajin. </a:t>
            </a:r>
            <a:br>
              <a:rPr lang="cs-CZ" altLang="cs-CZ" sz="2800" b="1" dirty="0"/>
            </a:br>
            <a:r>
              <a:rPr lang="cs-CZ" altLang="cs-CZ" sz="2800" b="1" dirty="0"/>
              <a:t>Je to daleká cesta, často i přes moře.</a:t>
            </a:r>
            <a:r>
              <a:rPr lang="cs-CZ" altLang="cs-CZ" sz="2800" b="1" dirty="0">
                <a:latin typeface="Arial" pitchFamily="34" charset="0"/>
              </a:rPr>
              <a:t/>
            </a:r>
            <a:br>
              <a:rPr lang="cs-CZ" altLang="cs-CZ" sz="2800" b="1" dirty="0">
                <a:latin typeface="Arial" pitchFamily="34" charset="0"/>
              </a:rPr>
            </a:br>
            <a:r>
              <a:rPr lang="cs-CZ" altLang="cs-CZ" sz="2800" b="1" dirty="0"/>
              <a:t>V jižních krajích je teplo a dostatek </a:t>
            </a:r>
            <a:r>
              <a:rPr lang="cs-CZ" altLang="cs-CZ" sz="2800" b="1" dirty="0" smtClean="0"/>
              <a:t>potravy</a:t>
            </a:r>
            <a:r>
              <a:rPr lang="cs-CZ" altLang="cs-CZ" sz="4000" dirty="0"/>
              <a:t>.</a:t>
            </a:r>
            <a:r>
              <a:rPr lang="cs-CZ" altLang="cs-CZ" sz="4000" b="1" dirty="0" smtClean="0"/>
              <a:t> </a:t>
            </a:r>
            <a:endParaRPr lang="cs-CZ" alt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42283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20480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sz="8800" b="1" dirty="0">
                <a:latin typeface="Arial Black" panose="020B0A04020102020204" pitchFamily="34" charset="0"/>
              </a:rPr>
              <a:t>PTÁCI</a:t>
            </a:r>
            <a:br>
              <a:rPr lang="cs-CZ" sz="8800" b="1" dirty="0">
                <a:latin typeface="Arial Black" panose="020B0A04020102020204" pitchFamily="34" charset="0"/>
              </a:rPr>
            </a:br>
            <a:r>
              <a:rPr lang="cs-CZ" sz="8800" b="1" dirty="0" smtClean="0">
                <a:latin typeface="Arial Black" panose="020B0A04020102020204" pitchFamily="34" charset="0"/>
              </a:rPr>
              <a:t>TAŽNÍ</a:t>
            </a:r>
            <a:endParaRPr lang="cs-CZ" sz="8800" dirty="0"/>
          </a:p>
        </p:txBody>
      </p:sp>
    </p:spTree>
    <p:extLst>
      <p:ext uri="{BB962C8B-B14F-4D97-AF65-F5344CB8AC3E}">
        <p14:creationId xmlns:p14="http://schemas.microsoft.com/office/powerpoint/2010/main" val="367935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VLAŠTOVKA OBECNÁ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File:Landsva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912768" cy="442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60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JIŘIČKA OBECNÁ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 descr="File:Mehlschwalbe Delichon urbicu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624736" cy="441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00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cs-CZ" b="1" dirty="0" smtClean="0"/>
              <a:t>KUKAČKA OBECNÁ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ln>
            <a:solidFill>
              <a:srgbClr val="FF0000"/>
            </a:solidFill>
          </a:ln>
        </p:spPr>
        <p:txBody>
          <a:bodyPr/>
          <a:lstStyle/>
          <a:p>
            <a:endParaRPr lang="cs-CZ" dirty="0"/>
          </a:p>
        </p:txBody>
      </p:sp>
      <p:pic>
        <p:nvPicPr>
          <p:cNvPr id="4098" name="Picture 2" descr="File:Cuculus canorus vogelartinfo chris romeiks CHR079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700807"/>
            <a:ext cx="6264696" cy="433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36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50</Words>
  <Application>Microsoft Office PowerPoint</Application>
  <PresentationFormat>Předvádění na obrazovce (4:3)</PresentationFormat>
  <Paragraphs>26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Comic Sans MS</vt:lpstr>
      <vt:lpstr>Motiv systému Office</vt:lpstr>
      <vt:lpstr>PTÁCI II.</vt:lpstr>
      <vt:lpstr>PTÁCI</vt:lpstr>
      <vt:lpstr>PTÁCI</vt:lpstr>
      <vt:lpstr>Stálí ptáci</vt:lpstr>
      <vt:lpstr>Tažní ptáci</vt:lpstr>
      <vt:lpstr>PTÁCI TAŽNÍ</vt:lpstr>
      <vt:lpstr>VLAŠTOVKA OBECNÁ</vt:lpstr>
      <vt:lpstr>JIŘIČKA OBECNÁ</vt:lpstr>
      <vt:lpstr>KUKAČKA OBECNÁ</vt:lpstr>
      <vt:lpstr>ČÁP BÍLÝ</vt:lpstr>
      <vt:lpstr>VOLAVKA POPELAVÁ</vt:lpstr>
      <vt:lpstr>ČEJKA CHOCHOLATÁ</vt:lpstr>
      <vt:lpstr>KŘEPELKA POLNÍ</vt:lpstr>
      <vt:lpstr>DUDEK CHOCHOLATÝ</vt:lpstr>
      <vt:lpstr>ŠPAČEK OBECNÝ</vt:lpstr>
      <vt:lpstr>SKŘIVAN POLNÍ</vt:lpstr>
      <vt:lpstr>SOKOL STĚHOVAVÝ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LÁTEK</dc:title>
  <dc:creator>Rudolf Hájek</dc:creator>
  <cp:lastModifiedBy>Stanka</cp:lastModifiedBy>
  <cp:revision>34</cp:revision>
  <dcterms:created xsi:type="dcterms:W3CDTF">2017-12-29T16:26:18Z</dcterms:created>
  <dcterms:modified xsi:type="dcterms:W3CDTF">2020-05-02T16:38:32Z</dcterms:modified>
</cp:coreProperties>
</file>