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3" r:id="rId4"/>
    <p:sldId id="259" r:id="rId5"/>
    <p:sldId id="266" r:id="rId6"/>
    <p:sldId id="260" r:id="rId7"/>
    <p:sldId id="268" r:id="rId8"/>
    <p:sldId id="270" r:id="rId9"/>
    <p:sldId id="267" r:id="rId10"/>
    <p:sldId id="264" r:id="rId11"/>
    <p:sldId id="265" r:id="rId12"/>
    <p:sldId id="276" r:id="rId13"/>
    <p:sldId id="275" r:id="rId14"/>
    <p:sldId id="277" r:id="rId15"/>
    <p:sldId id="262" r:id="rId16"/>
    <p:sldId id="269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 snapToGrid="0">
      <p:cViewPr varScale="1">
        <p:scale>
          <a:sx n="121" d="100"/>
          <a:sy n="121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73ECC-FFD4-EC11-707F-033ECC9A575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12DCAE-4668-53D0-0C1E-894CC89B26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882583-4BAB-5F88-8495-95D7D4C7DC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2A944-A38D-9440-859D-BF2E8AB359F4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7E3332-9116-5254-D485-03C795F070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B38D9D-8475-02CB-743F-B1DBFFD7D2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60355C-B921-4549-BB2B-C36D2B18AA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7630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9CFAE-2D6B-C657-2E28-175F7B2151E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1A8905-CB1E-5F7A-1664-ABF55F97679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F4743-33DA-9F98-7E1A-83BEC3C0C1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F0FA4A-72AE-D74D-B73C-456E586498E1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4E9235-6164-2BBB-44A5-6FAD7B15E9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DFE341-B9CD-DEF1-4602-15375B3164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574DF5-EC5A-E34D-94AE-7C1A07D78CC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8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B666A5-C764-5E70-7599-1BEFBAA995D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B258A7-2466-FDEF-EE88-7A7C7426945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2F6B58-7E8F-13ED-2E35-798B15DDF3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C838AA-6C1C-1648-98B1-72D61AEE5005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5B691-AF7B-9067-5BAE-314C5CC630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745F4F-0081-5970-35BA-6592343A54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F620F7-21EE-5644-9701-F0DE988E566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E09EA-4BA4-DD4A-31A3-9B99A05A78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D8DA5F-1D37-D0EE-E76A-FD2E4FA225F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8A4761-B0A4-6957-E292-3DDF4A6DE8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58508-97D1-AA4C-B6B4-46BA6D1A1D25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1A35E1-3329-D4E7-0412-57B557CB05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6E92DB-FFD8-0DAE-19E1-775B309F0F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845D0B-D2A0-1B4F-82BE-3AFCC60814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95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D131B-FB1B-BD3A-AC62-28EA993C07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285972-795A-9779-507F-A92C962E47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E3F723-3447-F089-4681-966D943EF6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1640A0-AC28-4943-91BF-3D43C123542A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3D4732-6710-12DE-9D59-C2CF234D0F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77754D-7734-017A-9FEB-70E67442E7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C0E429-39B9-314A-8640-182554C3F2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42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6158F-AF0F-2E79-FF47-DF7731F8B9B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EF5008-0C35-AA11-2A6A-E2AF9EEE69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74BE777-A317-7CF4-934C-BA202840251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5C9DA0-6A85-9950-C151-7A712DBD13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404401-3962-D14F-AB03-B19E6909F558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4B439D-CEBF-6DD7-6471-7941D6A20E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8910E3-81E5-5E4A-BAE9-D52E7EF2A0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800E44-9027-FC46-9E39-EF2F87D2C56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5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D151-35EF-00AC-8016-99ADF450259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59A68-1852-A379-5798-4EC6F2804E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07FF796-C402-455B-692E-644082D2A6C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A2DDDF-0132-0D2F-243C-4522BB88EF9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BBDFEC1-AC0E-5183-EEE4-65A250603A5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D4A45A-0A35-EE68-1F28-691094CE88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F5E58D-8114-1D4D-88D7-F98B46A5DD27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40E750-102F-EF8A-76D9-8D80733749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E7BCE3-13A1-E510-E12A-AF58F08E72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72C5D8-DBAB-BD44-BDFB-A9EA6F1ADF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51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A2FA2-7AE0-9067-B8FC-D2BD560FA48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D61756-602F-DC9A-915B-4EABC57EC1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E15997-84F4-4B42-932E-BB94C5FA0A24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594434-CC8D-DED2-A9F5-6386A61501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8C885F-B9AB-9A5E-F3DC-6DA237B6BC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9854AB-B291-A649-8BF2-F10FF8CC6F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D681305-A371-B24C-385D-61377E0E91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ED2843-AC3B-5143-9207-EF47B26C5BA4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73750EE-360D-5D90-EA7C-4E25C85D43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BEA950-CD20-504A-85D0-BA27395A94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71954E-F198-9F45-9B82-FB9B6BC9565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25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980ED-84C1-8E74-9EB1-2AD75066EA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8102A7-B9F2-3062-677F-CB466C07FC0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4699977-35AF-5337-C238-E83BF9E8433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FE341F-D416-C5E0-FB3E-F8819F845D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F97BE1-3204-254E-9985-ECEE4DA05C0A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A712EA-1A96-A00F-0221-394FA81AA5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20BBEE-0775-A7CA-F776-5B310BA4B1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A1F44D-371F-1D4E-896D-1DA10C1F2F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57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11E822-B5BD-B570-9FE9-5D1DB5155A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>
            <a:extLst>
              <a:ext uri="{FF2B5EF4-FFF2-40B4-BE49-F238E27FC236}">
                <a16:creationId xmlns:a16="http://schemas.microsoft.com/office/drawing/2014/main" id="{4B99A610-9702-D49F-9D11-6A0E63130C3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3601950-FE2B-9A85-D0B2-85F31A5AF1D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8229B7-379C-29EB-D89D-2325BB7E06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915621-B5E6-804B-8180-E2121E854994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C4CECB-D5D7-6110-A40D-735C8A65BE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AFAA41-1930-ABBA-C828-2E5B70DE7B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4BDD2C-DBEA-5643-8173-0BCDCC01FB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6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2E9D1A9C-4131-C44C-B844-29C7264FC0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C3F5A1-5B05-18C5-2A1A-72EE834D9C8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ACCE7-DE90-BB03-D9D0-F8076DE9924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AA80C64E-D8EC-EA47-A2D0-507FC7240709}" type="datetime1">
              <a:rPr lang="cs-CZ"/>
              <a:pPr lvl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997FD0-709A-888B-CD41-779579EC711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F9FE90-7DE3-37AA-4BDF-C0042EFFC47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713D9A3-406B-8C43-9D31-B36B81F92ED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zkola.cz/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kola.cz/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cermat.cz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rihlaskynastredni.cz/" TargetMode="External"/><Relationship Id="rId5" Type="http://schemas.openxmlformats.org/officeDocument/2006/relationships/hyperlink" Target="http://www.prihlaskynastredni.cz/" TargetMode="External"/><Relationship Id="rId4" Type="http://schemas.openxmlformats.org/officeDocument/2006/relationships/hyperlink" Target="http://www.dipsy.cz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49529D75-660A-743B-CBC5-90E5F1A8475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  <a:p>
            <a:pPr lvl="0">
              <a:spcBef>
                <a:spcPts val="1200"/>
              </a:spcBef>
            </a:pPr>
            <a:r>
              <a:rPr lang="cs-CZ" sz="4800" b="1" dirty="0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PŘIJÍMACÍ ŘÍZENÍ </a:t>
            </a:r>
          </a:p>
          <a:p>
            <a:pPr lvl="0">
              <a:spcBef>
                <a:spcPts val="1200"/>
              </a:spcBef>
            </a:pPr>
            <a:r>
              <a:rPr lang="cs-CZ" sz="4800" b="1" dirty="0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PRO ŠKOLNÍ ROK </a:t>
            </a:r>
          </a:p>
          <a:p>
            <a:pPr lvl="0">
              <a:spcBef>
                <a:spcPts val="1200"/>
              </a:spcBef>
            </a:pPr>
            <a:r>
              <a:rPr lang="cs-CZ" sz="4800" b="1" dirty="0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2025/2026</a:t>
            </a:r>
            <a:endParaRPr lang="cs-CZ" sz="4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549F2EE3-9909-7B7D-7B09-48F1A28FAE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404667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5B67813B-E658-05E5-C730-EDAA571453D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1761" y="205658"/>
            <a:ext cx="8820477" cy="6474542"/>
          </a:xfrm>
        </p:spPr>
        <p:txBody>
          <a:bodyPr anchorCtr="0"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26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lnSpc>
                <a:spcPct val="80000"/>
              </a:lnSpc>
              <a:spcBef>
                <a:spcPts val="900"/>
              </a:spcBef>
            </a:pPr>
            <a:r>
              <a:rPr lang="cs-CZ" sz="3700" b="1" dirty="0">
                <a:solidFill>
                  <a:srgbClr val="000000"/>
                </a:solidFill>
              </a:rPr>
              <a:t>            </a:t>
            </a:r>
          </a:p>
          <a:p>
            <a:pPr lvl="0">
              <a:lnSpc>
                <a:spcPct val="80000"/>
              </a:lnSpc>
              <a:spcBef>
                <a:spcPts val="900"/>
              </a:spcBef>
            </a:pPr>
            <a:r>
              <a:rPr lang="cs-CZ" b="1" dirty="0">
                <a:solidFill>
                  <a:srgbClr val="000000"/>
                </a:solidFill>
              </a:rPr>
              <a:t>3. A DALŠÍ KOLA PŘIJÍMACÍHO ŘÍZENÍ</a:t>
            </a:r>
            <a:endParaRPr lang="cs-CZ" b="1" u="sng" dirty="0">
              <a:solidFill>
                <a:srgbClr val="000000"/>
              </a:solidFill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endParaRPr lang="cs-CZ" sz="2600" b="1" dirty="0">
              <a:solidFill>
                <a:srgbClr val="000000"/>
              </a:solidFill>
            </a:endParaRP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3. a další kola </a:t>
            </a:r>
            <a:r>
              <a:rPr lang="cs-CZ" sz="2400" dirty="0">
                <a:solidFill>
                  <a:schemeClr val="tx1"/>
                </a:solidFill>
              </a:rPr>
              <a:t>zůstávají výlučně </a:t>
            </a:r>
            <a:r>
              <a:rPr lang="cs-CZ" sz="2400" b="1" dirty="0">
                <a:solidFill>
                  <a:schemeClr val="tx1"/>
                </a:solidFill>
              </a:rPr>
              <a:t>v kompetenci ředitele školy.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Přihlásit se může uchazeč, který </a:t>
            </a:r>
            <a:r>
              <a:rPr lang="cs-CZ" sz="2400" b="1" dirty="0">
                <a:solidFill>
                  <a:schemeClr val="tx1"/>
                </a:solidFill>
              </a:rPr>
              <a:t>nebyl přijat </a:t>
            </a:r>
            <a:r>
              <a:rPr lang="cs-CZ" sz="2400" dirty="0">
                <a:solidFill>
                  <a:schemeClr val="tx1"/>
                </a:solidFill>
              </a:rPr>
              <a:t>v žádném předchozím kole nebo se </a:t>
            </a:r>
            <a:r>
              <a:rPr lang="cs-CZ" sz="2400" b="1" dirty="0">
                <a:solidFill>
                  <a:schemeClr val="tx1"/>
                </a:solidFill>
              </a:rPr>
              <a:t>vzdal práva na přijetí</a:t>
            </a:r>
            <a:r>
              <a:rPr lang="cs-CZ" sz="2000" b="1" dirty="0">
                <a:solidFill>
                  <a:schemeClr val="tx1"/>
                </a:solidFill>
              </a:rPr>
              <a:t>.</a:t>
            </a:r>
            <a:endParaRPr lang="cs-CZ" sz="2000" dirty="0"/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Přihlášky se </a:t>
            </a:r>
            <a:r>
              <a:rPr lang="cs-CZ" sz="2400" b="1" dirty="0">
                <a:solidFill>
                  <a:schemeClr val="tx1"/>
                </a:solidFill>
              </a:rPr>
              <a:t>neumožňuje</a:t>
            </a:r>
            <a:r>
              <a:rPr lang="cs-CZ" sz="2400" dirty="0">
                <a:solidFill>
                  <a:schemeClr val="tx1"/>
                </a:solidFill>
              </a:rPr>
              <a:t> podávat </a:t>
            </a:r>
            <a:r>
              <a:rPr lang="cs-CZ" sz="2400" b="1" dirty="0">
                <a:solidFill>
                  <a:schemeClr val="tx1"/>
                </a:solidFill>
              </a:rPr>
              <a:t>prostřednictvím elektronického systému.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Není jednotný termín zveřejnění, </a:t>
            </a:r>
            <a:r>
              <a:rPr lang="cs-CZ" sz="2400" b="1" dirty="0">
                <a:solidFill>
                  <a:schemeClr val="tx1"/>
                </a:solidFill>
              </a:rPr>
              <a:t>rozhodnutí se vyhotovuje písemně.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Lze podat odvolání </a:t>
            </a:r>
            <a:r>
              <a:rPr lang="cs-CZ" sz="2400" dirty="0">
                <a:solidFill>
                  <a:schemeClr val="tx1"/>
                </a:solidFill>
              </a:rPr>
              <a:t>ve lhůtě 3 pracovních dnů ode dne oznámení rozhodnutí.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Přijatý uchazeč </a:t>
            </a:r>
            <a:r>
              <a:rPr lang="cs-CZ" sz="2400" b="1" dirty="0">
                <a:solidFill>
                  <a:schemeClr val="tx1"/>
                </a:solidFill>
              </a:rPr>
              <a:t>potvrzuje úmysl stát se žákem školy písemným vyjádřením</a:t>
            </a:r>
            <a:r>
              <a:rPr lang="cs-CZ" sz="2400" dirty="0">
                <a:solidFill>
                  <a:schemeClr val="tx1"/>
                </a:solidFill>
              </a:rPr>
              <a:t> do 7 dnů ode dne oznámení</a:t>
            </a: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endParaRPr lang="cs-CZ" sz="2400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600" dirty="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F878A082-97A7-259D-BB59-822184C6A0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32659"/>
            <a:ext cx="1708272" cy="122413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64BA3D0D-D95E-0FD0-5352-D3DCDA798B7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604577" cy="6525342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/>
            <a:r>
              <a:rPr lang="cs-CZ" b="1" u="sng" cap="all" dirty="0">
                <a:solidFill>
                  <a:srgbClr val="000000"/>
                </a:solidFill>
              </a:rPr>
              <a:t>Uchazeči se speciálními vzdělávacími potřebami </a:t>
            </a:r>
            <a:endParaRPr lang="cs-CZ" b="1" cap="all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r>
              <a:rPr lang="cs-CZ" sz="2400" dirty="0">
                <a:solidFill>
                  <a:srgbClr val="000000"/>
                </a:solidFill>
              </a:rPr>
              <a:t>Ředitel dané SŠ rozhodne podle vyjádření školského poradenského zařízení, které uchazeč doloží k přihlášce, o uzpůsobení podmínek pro konání jednotné přijímací zkoušky.</a:t>
            </a:r>
          </a:p>
          <a:p>
            <a:pPr lvl="0" algn="l">
              <a:spcBef>
                <a:spcPts val="700"/>
              </a:spcBef>
            </a:pPr>
            <a:r>
              <a:rPr lang="cs-CZ" sz="2400" dirty="0">
                <a:solidFill>
                  <a:srgbClr val="000000"/>
                </a:solidFill>
              </a:rPr>
              <a:t>Upravit podmínky lze pouze na základě předchozího informovaného souhlasu (projednání nejpozději 10 dní před konáním zkoušky).</a:t>
            </a:r>
          </a:p>
          <a:p>
            <a:pPr algn="l">
              <a:spcBef>
                <a:spcPts val="700"/>
              </a:spcBef>
            </a:pPr>
            <a:r>
              <a:rPr lang="cs-CZ" sz="2400" dirty="0">
                <a:solidFill>
                  <a:srgbClr val="000000"/>
                </a:solidFill>
              </a:rPr>
              <a:t>Na žádost je umožněno promíjet přijímací zkoušku z českého jazyka osobám, </a:t>
            </a:r>
            <a:r>
              <a:rPr lang="cs-CZ" sz="2400" dirty="0">
                <a:solidFill>
                  <a:schemeClr val="tx1"/>
                </a:solidFill>
              </a:rPr>
              <a:t>které získaly předchozí vzdělání ve škole mimo území České republiky. Při přijímacím řízení se znalost u těchto osob ověřuje pohovorem. </a:t>
            </a:r>
            <a:endParaRPr lang="cs-CZ" sz="2000" b="1" dirty="0">
              <a:solidFill>
                <a:schemeClr val="tx1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C35E134E-D720-01EC-6759-15A77B7247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4EFED4D2-B7B8-A2DB-EF5A-78BC5D60A7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spcBef>
                <a:spcPts val="700"/>
              </a:spcBef>
            </a:pPr>
            <a:endParaRPr lang="cs-CZ" sz="2800" b="1">
              <a:solidFill>
                <a:srgbClr val="000000"/>
              </a:solidFill>
            </a:endParaRPr>
          </a:p>
          <a:p>
            <a:pPr lvl="0"/>
            <a:r>
              <a:rPr lang="cs-CZ" b="1" cap="all">
                <a:solidFill>
                  <a:srgbClr val="000000"/>
                </a:solidFill>
              </a:rPr>
              <a:t>„</a:t>
            </a:r>
            <a:r>
              <a:rPr lang="cs-CZ" b="1" u="sng" cap="all">
                <a:solidFill>
                  <a:srgbClr val="000000"/>
                </a:solidFill>
              </a:rPr>
              <a:t>Podpora řemesel v odborné školství“</a:t>
            </a:r>
          </a:p>
          <a:p>
            <a:pPr lvl="0" algn="just">
              <a:spcBef>
                <a:spcPts val="500"/>
              </a:spcBef>
            </a:pPr>
            <a:r>
              <a:rPr lang="cs-CZ" sz="2200">
                <a:solidFill>
                  <a:srgbClr val="000000"/>
                </a:solidFill>
              </a:rPr>
              <a:t>Aktuálně zařazeno do programu </a:t>
            </a:r>
            <a:r>
              <a:rPr lang="cs-CZ" sz="2200" b="1">
                <a:solidFill>
                  <a:srgbClr val="000000"/>
                </a:solidFill>
              </a:rPr>
              <a:t>19 oborů vzdělávání</a:t>
            </a:r>
          </a:p>
          <a:p>
            <a:pPr lvl="0" algn="just">
              <a:spcBef>
                <a:spcPts val="500"/>
              </a:spcBef>
            </a:pPr>
            <a:r>
              <a:rPr lang="cs-CZ" sz="2200">
                <a:solidFill>
                  <a:srgbClr val="000000"/>
                </a:solidFill>
              </a:rPr>
              <a:t>    (Truhlář, Tiskař na polygrafických strojích, Knihař)	</a:t>
            </a:r>
          </a:p>
          <a:p>
            <a:pPr lvl="0" algn="just">
              <a:spcBef>
                <a:spcPts val="500"/>
              </a:spcBef>
            </a:pPr>
            <a:r>
              <a:rPr lang="cs-CZ" sz="2200">
                <a:solidFill>
                  <a:srgbClr val="000000"/>
                </a:solidFill>
              </a:rPr>
              <a:t>Žáci obdrží finanční příspěvek z rozpočtu ZK:</a:t>
            </a:r>
          </a:p>
          <a:p>
            <a:pPr lvl="0" algn="just">
              <a:spcBef>
                <a:spcPts val="500"/>
              </a:spcBef>
            </a:pPr>
            <a:r>
              <a:rPr lang="cs-CZ" sz="2200">
                <a:solidFill>
                  <a:srgbClr val="000000"/>
                </a:solidFill>
              </a:rPr>
              <a:t>    (při splnění stanovených podmínek)</a:t>
            </a:r>
          </a:p>
          <a:p>
            <a:pPr marL="914400" lvl="2" indent="0" algn="just">
              <a:spcBef>
                <a:spcPts val="500"/>
              </a:spcBef>
              <a:buFont typeface="Wingdings" pitchFamily="2"/>
              <a:buChar char="q"/>
            </a:pPr>
            <a:r>
              <a:rPr lang="cs-CZ" sz="2000"/>
              <a:t>1. roč. - 300 Kč/měs., za vyznamenání na konci roku 1 500Kč</a:t>
            </a:r>
          </a:p>
          <a:p>
            <a:pPr marL="914400" lvl="2" indent="0" algn="just">
              <a:spcBef>
                <a:spcPts val="500"/>
              </a:spcBef>
              <a:buFont typeface="Wingdings" pitchFamily="2"/>
              <a:buChar char="q"/>
            </a:pPr>
            <a:r>
              <a:rPr lang="cs-CZ" sz="2000"/>
              <a:t>2. roč. - 400 Kč/měs., za vyznamenání na konci roku 2 500Kč</a:t>
            </a:r>
          </a:p>
          <a:p>
            <a:pPr marL="914400" lvl="2" indent="0" algn="just">
              <a:spcBef>
                <a:spcPts val="500"/>
              </a:spcBef>
              <a:buFont typeface="Wingdings" pitchFamily="2"/>
              <a:buChar char="q"/>
            </a:pPr>
            <a:r>
              <a:rPr lang="cs-CZ" sz="2000"/>
              <a:t>3. roč. - 500 Kč/měs., za vyznamenání na konci roku 3 000Kč</a:t>
            </a:r>
          </a:p>
          <a:p>
            <a:pPr lvl="0" algn="just">
              <a:spcBef>
                <a:spcPts val="500"/>
              </a:spcBef>
            </a:pPr>
            <a:r>
              <a:rPr lang="cs-CZ" sz="2200" b="1">
                <a:solidFill>
                  <a:srgbClr val="000000"/>
                </a:solidFill>
              </a:rPr>
              <a:t>Přehled</a:t>
            </a:r>
            <a:r>
              <a:rPr lang="cs-CZ" sz="2200">
                <a:solidFill>
                  <a:srgbClr val="000000"/>
                </a:solidFill>
              </a:rPr>
              <a:t> podporovaných oborů a </a:t>
            </a:r>
            <a:r>
              <a:rPr lang="cs-CZ" sz="2200" b="1">
                <a:solidFill>
                  <a:srgbClr val="000000"/>
                </a:solidFill>
              </a:rPr>
              <a:t>podmínky</a:t>
            </a:r>
            <a:r>
              <a:rPr lang="cs-CZ" sz="2200">
                <a:solidFill>
                  <a:srgbClr val="000000"/>
                </a:solidFill>
              </a:rPr>
              <a:t> pro vyplácení příspěvků jsou uveřejněny na </a:t>
            </a:r>
            <a:r>
              <a:rPr lang="cs-CZ" sz="2200">
                <a:solidFill>
                  <a:srgbClr val="000000"/>
                </a:solidFill>
                <a:hlinkClick r:id="rId2"/>
              </a:rPr>
              <a:t>www.zkola.cz</a:t>
            </a:r>
            <a:r>
              <a:rPr lang="cs-CZ" sz="2200">
                <a:solidFill>
                  <a:srgbClr val="000000"/>
                </a:solidFill>
              </a:rPr>
              <a:t> v sekci „Podpora řemesel </a:t>
            </a:r>
            <a:br>
              <a:rPr lang="cs-CZ" sz="2200">
                <a:solidFill>
                  <a:srgbClr val="000000"/>
                </a:solidFill>
              </a:rPr>
            </a:br>
            <a:r>
              <a:rPr lang="cs-CZ" sz="2200">
                <a:solidFill>
                  <a:srgbClr val="000000"/>
                </a:solidFill>
              </a:rPr>
              <a:t>v odborném školství“.</a:t>
            </a:r>
          </a:p>
          <a:p>
            <a:pPr lvl="0" algn="l">
              <a:spcBef>
                <a:spcPts val="700"/>
              </a:spcBef>
            </a:pPr>
            <a:endParaRPr lang="cs-CZ" sz="2800">
              <a:solidFill>
                <a:srgbClr val="000000"/>
              </a:solidFill>
            </a:endParaRPr>
          </a:p>
          <a:p>
            <a:pPr lvl="0">
              <a:spcBef>
                <a:spcPts val="700"/>
              </a:spcBef>
            </a:pPr>
            <a:endParaRPr lang="cs-CZ" sz="280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2CF6A51A-8067-489D-6495-61C77063CB7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BCA95FCA-820B-352A-9574-910B051DDBB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 algn="l">
              <a:spcBef>
                <a:spcPts val="700"/>
              </a:spcBef>
            </a:pPr>
            <a:endParaRPr lang="cs-CZ" sz="2800" b="1" dirty="0">
              <a:solidFill>
                <a:srgbClr val="000000"/>
              </a:solidFill>
            </a:endParaRPr>
          </a:p>
          <a:p>
            <a:pPr lvl="0">
              <a:spcBef>
                <a:spcPts val="700"/>
              </a:spcBef>
            </a:pPr>
            <a:r>
              <a:rPr lang="cs-CZ" sz="2800" b="1" u="sng" dirty="0">
                <a:solidFill>
                  <a:srgbClr val="000000"/>
                </a:solidFill>
              </a:rPr>
              <a:t>SLEDUJTE:</a:t>
            </a: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● webové stránky Vámi vybraných škol (přípravné kurzy, přijímačky nanečisto, kritéria přijímacího řízení)</a:t>
            </a: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● </a:t>
            </a:r>
            <a:r>
              <a:rPr lang="cs-CZ" sz="2800" u="sng" dirty="0">
                <a:solidFill>
                  <a:srgbClr val="000000"/>
                </a:solidFill>
                <a:hlinkClick r:id="rId2"/>
              </a:rPr>
              <a:t>www.cermat.cz</a:t>
            </a:r>
            <a:r>
              <a:rPr lang="cs-CZ" sz="2800" dirty="0">
                <a:solidFill>
                  <a:srgbClr val="000000"/>
                </a:solidFill>
              </a:rPr>
              <a:t> – informace k jednotné přijímací zkoušce, testy z minulých let</a:t>
            </a: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● </a:t>
            </a:r>
            <a:r>
              <a:rPr lang="cs-CZ" sz="2800" u="sng" dirty="0">
                <a:solidFill>
                  <a:srgbClr val="000000"/>
                </a:solidFill>
                <a:hlinkClick r:id="rId3"/>
              </a:rPr>
              <a:t>www.zkola.cz</a:t>
            </a:r>
            <a:r>
              <a:rPr lang="cs-CZ" sz="2800" dirty="0">
                <a:solidFill>
                  <a:srgbClr val="000000"/>
                </a:solidFill>
              </a:rPr>
              <a:t> – informace k přijímacímu řízení (další kola přijímacího řízení)</a:t>
            </a: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● </a:t>
            </a:r>
            <a:r>
              <a:rPr lang="cs-CZ" sz="2800" dirty="0">
                <a:solidFill>
                  <a:srgbClr val="000000"/>
                </a:solidFill>
                <a:hlinkClick r:id="rId4"/>
              </a:rPr>
              <a:t>www.dipsy.cz </a:t>
            </a:r>
            <a:endParaRPr lang="cs-CZ" sz="2800" dirty="0">
              <a:solidFill>
                <a:srgbClr val="000000"/>
              </a:solidFill>
            </a:endParaRPr>
          </a:p>
          <a:p>
            <a:pPr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● </a:t>
            </a:r>
            <a:r>
              <a:rPr lang="cs-CZ" sz="2800" dirty="0">
                <a:solidFill>
                  <a:srgbClr val="000000"/>
                </a:solidFill>
                <a:hlinkClick r:id="rId5"/>
              </a:rPr>
              <a:t>www.prihlaskynastredni.cz</a:t>
            </a: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hlinkClick r:id="rId6"/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</a:endParaRPr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220F923F-DB79-F4B3-E150-9AD7A91C42EC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47F3955B-5CD8-5A02-1989-858B2EFA090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/>
          <a:lstStyle/>
          <a:p>
            <a:pPr lvl="0">
              <a:spcBef>
                <a:spcPts val="700"/>
              </a:spcBef>
            </a:pPr>
            <a:r>
              <a:rPr lang="cs-CZ" sz="280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1200"/>
              </a:spcBef>
            </a:pPr>
            <a:r>
              <a:rPr lang="cs-CZ" sz="4800" b="1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KONTAKT</a:t>
            </a:r>
          </a:p>
          <a:p>
            <a:pPr lvl="0">
              <a:spcBef>
                <a:spcPts val="1200"/>
              </a:spcBef>
            </a:pPr>
            <a:r>
              <a:rPr lang="cs-CZ" sz="4800" b="1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Petra Grebeníčková</a:t>
            </a:r>
          </a:p>
          <a:p>
            <a:pPr lvl="0">
              <a:spcBef>
                <a:spcPts val="1200"/>
              </a:spcBef>
            </a:pPr>
            <a:r>
              <a:rPr lang="cs-CZ" sz="4800" b="1">
                <a:solidFill>
                  <a:srgbClr val="000000"/>
                </a:solidFill>
                <a:effectLst>
                  <a:outerShdw dist="38096" dir="2700000">
                    <a:srgbClr val="FFFFFF"/>
                  </a:outerShdw>
                </a:effectLst>
              </a:rPr>
              <a:t>grebenickova@zszaaleji.cz</a:t>
            </a:r>
            <a:endParaRPr lang="cs-CZ" sz="480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ED10D0EF-40AC-0163-E247-3B960753230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404667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684DEA82-CD51-5D67-2072-8CCCD004309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0E375C12-0D3E-8EC2-9D6B-1EE7BAEF2F8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1D3332CD-3D4C-5F4B-A8A5-7A9F71011B6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lnSpc>
                <a:spcPct val="90000"/>
              </a:lnSpc>
              <a:spcBef>
                <a:spcPts val="700"/>
              </a:spcBef>
            </a:pPr>
            <a:endParaRPr lang="cs-CZ" sz="2800" b="1" dirty="0">
              <a:solidFill>
                <a:srgbClr val="000000"/>
              </a:solidFill>
            </a:endParaRPr>
          </a:p>
          <a:p>
            <a:pPr lvl="0" algn="l">
              <a:lnSpc>
                <a:spcPct val="90000"/>
              </a:lnSpc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</a:endParaRPr>
          </a:p>
          <a:p>
            <a:pPr lvl="0" algn="l">
              <a:lnSpc>
                <a:spcPct val="90000"/>
              </a:lnSpc>
              <a:spcBef>
                <a:spcPts val="700"/>
              </a:spcBef>
            </a:pPr>
            <a:endParaRPr lang="cs-CZ" sz="2800" dirty="0"/>
          </a:p>
          <a:p>
            <a:pPr lvl="0">
              <a:lnSpc>
                <a:spcPct val="90000"/>
              </a:lnSpc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94B7E6FF-8686-E3FD-2CCF-D3C337C9A7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DF3588C7-2C4C-7C24-F407-F3F6B3FDFF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26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600" b="1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67348930-7898-F734-ED92-0DE95058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B70D64D6-4917-59E2-6BB6-E61FF61442B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26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600" b="1" dirty="0">
              <a:solidFill>
                <a:srgbClr val="000000"/>
              </a:solidFill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CE20C340-6D74-6D95-F294-506E3B3BAD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E3C9DD30-9FB7-8669-C67C-B6890B5526B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cs-CZ" sz="26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lnSpc>
                <a:spcPct val="90000"/>
              </a:lnSpc>
              <a:spcBef>
                <a:spcPts val="600"/>
              </a:spcBef>
            </a:pPr>
            <a:endParaRPr lang="cs-CZ" sz="2600" b="1" dirty="0">
              <a:solidFill>
                <a:srgbClr val="000000"/>
              </a:solidFill>
            </a:endParaRPr>
          </a:p>
          <a:p>
            <a:pPr lvl="0" algn="l">
              <a:lnSpc>
                <a:spcPct val="90000"/>
              </a:lnSpc>
              <a:spcBef>
                <a:spcPts val="600"/>
              </a:spcBef>
            </a:pPr>
            <a:endParaRPr lang="cs-CZ" sz="2600" dirty="0">
              <a:solidFill>
                <a:srgbClr val="000000"/>
              </a:solidFill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cs-CZ" sz="26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AF75DA91-71EA-9A42-A6E3-CEDA3474A6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059C6933-8AFA-C0D0-689F-E13929DDE40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336702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900"/>
              </a:spcBef>
            </a:pPr>
            <a:endParaRPr lang="cs-CZ" sz="3600" b="1" dirty="0">
              <a:solidFill>
                <a:srgbClr val="000000"/>
              </a:solidFill>
            </a:endParaRPr>
          </a:p>
          <a:p>
            <a:pPr lvl="0">
              <a:spcBef>
                <a:spcPts val="900"/>
              </a:spcBef>
            </a:pPr>
            <a:r>
              <a:rPr lang="cs-CZ" sz="3600" b="1" dirty="0">
                <a:solidFill>
                  <a:srgbClr val="000000"/>
                </a:solidFill>
              </a:rPr>
              <a:t>TERMÍNY JEDNOTNÉ PŘIJÍMACÍ ZKOUŠKY</a:t>
            </a:r>
          </a:p>
          <a:p>
            <a:pPr marL="514350" lvl="0" indent="-514350" algn="l">
              <a:spcBef>
                <a:spcPts val="700"/>
              </a:spcBef>
              <a:buAutoNum type="arabicPeriod"/>
            </a:pPr>
            <a:r>
              <a:rPr lang="cs-CZ" sz="2800" b="1" dirty="0">
                <a:solidFill>
                  <a:srgbClr val="000000"/>
                </a:solidFill>
              </a:rPr>
              <a:t>termín: 11. dubna 2025 </a:t>
            </a:r>
            <a:r>
              <a:rPr lang="cs-CZ" sz="2800" dirty="0">
                <a:solidFill>
                  <a:srgbClr val="000000"/>
                </a:solidFill>
              </a:rPr>
              <a:t>(4leté obory)   </a:t>
            </a: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                     </a:t>
            </a:r>
            <a:r>
              <a:rPr lang="cs-CZ" sz="2800" b="1" dirty="0">
                <a:solidFill>
                  <a:srgbClr val="000000"/>
                </a:solidFill>
              </a:rPr>
              <a:t>15.dubna 2025 </a:t>
            </a:r>
            <a:r>
              <a:rPr lang="cs-CZ" sz="2800" dirty="0">
                <a:solidFill>
                  <a:srgbClr val="000000"/>
                </a:solidFill>
              </a:rPr>
              <a:t>(6letá, 8letá gymnázia)                     </a:t>
            </a:r>
          </a:p>
          <a:p>
            <a:pPr lvl="0" algn="l">
              <a:spcBef>
                <a:spcPts val="700"/>
              </a:spcBef>
            </a:pPr>
            <a:r>
              <a:rPr lang="cs-CZ" sz="2800" b="1" dirty="0">
                <a:solidFill>
                  <a:srgbClr val="000000"/>
                </a:solidFill>
              </a:rPr>
              <a:t>2. termín: 14. dubna 2025 </a:t>
            </a:r>
            <a:r>
              <a:rPr lang="cs-CZ" sz="2800" dirty="0">
                <a:solidFill>
                  <a:srgbClr val="000000"/>
                </a:solidFill>
              </a:rPr>
              <a:t>(4leté obory)                                              	        </a:t>
            </a:r>
            <a:r>
              <a:rPr lang="cs-CZ" sz="2800" b="1" dirty="0">
                <a:solidFill>
                  <a:srgbClr val="000000"/>
                </a:solidFill>
              </a:rPr>
              <a:t>16. dubna 2025 </a:t>
            </a:r>
            <a:r>
              <a:rPr lang="cs-CZ" sz="2800" dirty="0">
                <a:solidFill>
                  <a:srgbClr val="000000"/>
                </a:solidFill>
              </a:rPr>
              <a:t>(6letá, 8letá gymnázia)</a:t>
            </a:r>
          </a:p>
          <a:p>
            <a:pPr lvl="0" algn="l">
              <a:spcBef>
                <a:spcPts val="700"/>
              </a:spcBef>
            </a:pPr>
            <a:r>
              <a:rPr lang="cs-CZ" sz="2800" b="1" dirty="0">
                <a:solidFill>
                  <a:srgbClr val="000000"/>
                </a:solidFill>
              </a:rPr>
              <a:t>Náhradní termín </a:t>
            </a:r>
            <a:r>
              <a:rPr lang="cs-CZ" sz="2800" dirty="0">
                <a:solidFill>
                  <a:srgbClr val="000000"/>
                </a:solidFill>
              </a:rPr>
              <a:t>(všechny obory vzdělání): </a:t>
            </a: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1. termín: </a:t>
            </a:r>
            <a:r>
              <a:rPr lang="cs-CZ" sz="2800" b="1" dirty="0">
                <a:solidFill>
                  <a:srgbClr val="000000"/>
                </a:solidFill>
              </a:rPr>
              <a:t>29. dubna 2025</a:t>
            </a: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2. termín: </a:t>
            </a:r>
            <a:r>
              <a:rPr lang="cs-CZ" sz="2800" b="1" dirty="0">
                <a:solidFill>
                  <a:srgbClr val="000000"/>
                </a:solidFill>
              </a:rPr>
              <a:t>30. dubna 2025</a:t>
            </a:r>
          </a:p>
          <a:p>
            <a:pPr lvl="0" algn="l">
              <a:spcBef>
                <a:spcPts val="700"/>
              </a:spcBef>
            </a:pPr>
            <a:r>
              <a:rPr lang="cs-CZ" sz="2000" b="1" dirty="0">
                <a:solidFill>
                  <a:srgbClr val="000000"/>
                </a:solidFill>
              </a:rPr>
              <a:t>Řádný termín talentové zkoušky 17.3. – 23.4.2025</a:t>
            </a:r>
            <a:endParaRPr lang="cs-CZ" sz="1800" b="1" u="sng" dirty="0">
              <a:solidFill>
                <a:schemeClr val="tx1"/>
              </a:solidFill>
            </a:endParaRPr>
          </a:p>
          <a:p>
            <a:pPr algn="l">
              <a:spcBef>
                <a:spcPts val="700"/>
              </a:spcBef>
            </a:pPr>
            <a:r>
              <a:rPr lang="cs-CZ" sz="1800" b="1" u="sng" dirty="0">
                <a:solidFill>
                  <a:schemeClr val="tx1"/>
                </a:solidFill>
              </a:rPr>
              <a:t>Upozornění k termínům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dirty="0">
                <a:solidFill>
                  <a:schemeClr val="tx1"/>
                </a:solidFill>
              </a:rPr>
              <a:t>- MŠMT může v souladu s § 184a, odst. 4 ŠZ stanovit odlišný způsob nebo podmínky přijímání ke vzdělávání (krizový zákon, karanténa…).</a:t>
            </a: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BCC6D09A-A9AE-85C4-BB70-B499528BAA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B6D74680-7BEA-12C3-CE92-2775E80D05E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048673"/>
          </a:xfrm>
        </p:spPr>
        <p:txBody>
          <a:bodyPr anchorCtr="0"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24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4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400" b="1" dirty="0">
              <a:solidFill>
                <a:srgbClr val="000000"/>
              </a:solidFill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4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357A5CAA-C5E6-A6F0-51F0-D0BABBC7B8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A6E8FEED-2163-B369-86B8-7B0D086CBD1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8262" y="258766"/>
            <a:ext cx="8856431" cy="6525341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/>
            <a:r>
              <a:rPr lang="cs-CZ" b="1" cap="all" dirty="0">
                <a:solidFill>
                  <a:srgbClr val="000000"/>
                </a:solidFill>
              </a:rPr>
              <a:t>Přihláška </a:t>
            </a:r>
          </a:p>
          <a:p>
            <a:pPr marL="457200" lvl="0" indent="-457200" algn="l">
              <a:buFont typeface="Wingdings" pitchFamily="2" charset="2"/>
              <a:buChar char="q"/>
            </a:pPr>
            <a:r>
              <a:rPr lang="cs-CZ" sz="2800" dirty="0">
                <a:solidFill>
                  <a:srgbClr val="000000"/>
                </a:solidFill>
              </a:rPr>
              <a:t>Každý uchazeč si může podat přihlášku až na </a:t>
            </a:r>
            <a:r>
              <a:rPr lang="cs-CZ" sz="2800" b="1" u="sng" dirty="0">
                <a:solidFill>
                  <a:srgbClr val="000000"/>
                </a:solidFill>
              </a:rPr>
              <a:t>3 střední školy nebo 3 maturitní obory</a:t>
            </a:r>
            <a:r>
              <a:rPr lang="cs-CZ" sz="2800" dirty="0">
                <a:solidFill>
                  <a:srgbClr val="000000"/>
                </a:solidFill>
              </a:rPr>
              <a:t> v rámci jedné střední školy.</a:t>
            </a:r>
          </a:p>
          <a:p>
            <a:pPr marL="457200" lvl="0" indent="-4572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800" dirty="0">
                <a:solidFill>
                  <a:srgbClr val="161616"/>
                </a:solidFill>
                <a:latin typeface="+mn-lt"/>
              </a:rPr>
              <a:t>V</a:t>
            </a:r>
            <a:r>
              <a:rPr lang="cs-CZ" sz="2800" b="0" i="0" dirty="0">
                <a:solidFill>
                  <a:srgbClr val="161616"/>
                </a:solidFill>
                <a:effectLst/>
                <a:latin typeface="+mn-lt"/>
              </a:rPr>
              <a:t> prvním kole přijímacího řízení si může uchazeč podat navíc až dvě přihlášky do oborů s talentovou zkouškou.</a:t>
            </a:r>
            <a:endParaRPr lang="cs-CZ" sz="2800" dirty="0">
              <a:solidFill>
                <a:srgbClr val="000000"/>
              </a:solidFill>
            </a:endParaRPr>
          </a:p>
          <a:p>
            <a:pPr marL="457200" lvl="0" indent="-4572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800" dirty="0">
                <a:solidFill>
                  <a:srgbClr val="000000"/>
                </a:solidFill>
              </a:rPr>
              <a:t> </a:t>
            </a:r>
            <a:r>
              <a:rPr lang="cs-CZ" sz="2800" b="0" i="0" dirty="0">
                <a:solidFill>
                  <a:srgbClr val="161616"/>
                </a:solidFill>
                <a:effectLst/>
                <a:latin typeface="+mn-lt"/>
              </a:rPr>
              <a:t>Může tak v prvním kole podat dohromady až 5 přihlášek (jednotnou přijímací zkoušku však přesto může konat maximálně dvakrát).</a:t>
            </a:r>
            <a:endParaRPr lang="cs-CZ" sz="2800" dirty="0">
              <a:solidFill>
                <a:srgbClr val="000000"/>
              </a:solidFill>
            </a:endParaRPr>
          </a:p>
          <a:p>
            <a:pPr marL="457200" lvl="0" indent="-4572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800" dirty="0">
                <a:solidFill>
                  <a:srgbClr val="000000"/>
                </a:solidFill>
              </a:rPr>
              <a:t>Pořadí škol se v přihlášce nově uvádí </a:t>
            </a:r>
            <a:r>
              <a:rPr lang="cs-CZ" sz="2800" b="1" dirty="0">
                <a:solidFill>
                  <a:srgbClr val="000000"/>
                </a:solidFill>
              </a:rPr>
              <a:t>podle preference </a:t>
            </a:r>
            <a:r>
              <a:rPr lang="cs-CZ" sz="2800" dirty="0">
                <a:solidFill>
                  <a:srgbClr val="000000"/>
                </a:solidFill>
              </a:rPr>
              <a:t>(</a:t>
            </a:r>
            <a:r>
              <a:rPr lang="cs-CZ" sz="2800" b="1" dirty="0">
                <a:solidFill>
                  <a:srgbClr val="000000"/>
                </a:solidFill>
              </a:rPr>
              <a:t>po uplynutí termínu podání přihlášky nelze pořadí měnit</a:t>
            </a:r>
            <a:r>
              <a:rPr lang="cs-CZ" sz="2800" dirty="0">
                <a:solidFill>
                  <a:srgbClr val="000000"/>
                </a:solidFill>
              </a:rPr>
              <a:t>). Ve všech přihláškách jsou obory </a:t>
            </a:r>
            <a:r>
              <a:rPr lang="cs-CZ" sz="2800" b="1" dirty="0">
                <a:solidFill>
                  <a:srgbClr val="000000"/>
                </a:solidFill>
              </a:rPr>
              <a:t>ve stejném pořadí</a:t>
            </a:r>
            <a:r>
              <a:rPr lang="cs-CZ" sz="2800" dirty="0">
                <a:solidFill>
                  <a:srgbClr val="000000"/>
                </a:solidFill>
              </a:rPr>
              <a:t>.</a:t>
            </a:r>
            <a:endParaRPr lang="cs-CZ" sz="2800" b="1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</a:endParaRP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CA299D96-BEED-E64B-5326-4D01F0CE13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6303BB5A-B8B7-599F-54F6-FD395536C32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433615" cy="6048673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900"/>
              </a:spcBef>
            </a:pPr>
            <a:r>
              <a:rPr lang="cs-CZ" sz="3600" b="1" dirty="0">
                <a:solidFill>
                  <a:srgbClr val="000000"/>
                </a:solidFill>
              </a:rPr>
              <a:t>TERMÍNY PRO ODEVZDÁNÍ PŘIHLÁŠEK</a:t>
            </a:r>
          </a:p>
          <a:p>
            <a:pPr lvl="0" algn="l"/>
            <a:r>
              <a:rPr lang="cs-CZ" b="1" dirty="0">
                <a:solidFill>
                  <a:srgbClr val="000000"/>
                </a:solidFill>
              </a:rPr>
              <a:t>    </a:t>
            </a:r>
            <a:r>
              <a:rPr lang="cs-CZ" b="1" dirty="0">
                <a:solidFill>
                  <a:srgbClr val="FF0000"/>
                </a:solidFill>
              </a:rPr>
              <a:t>do 20. února 2025 </a:t>
            </a:r>
            <a:r>
              <a:rPr lang="cs-CZ" sz="2400" b="1" dirty="0">
                <a:solidFill>
                  <a:schemeClr val="tx1"/>
                </a:solidFill>
              </a:rPr>
              <a:t>(nejdříve 1. února 2025)</a:t>
            </a:r>
          </a:p>
          <a:p>
            <a:pPr lvl="0" algn="l"/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Platí pro všechny oborů vzdělávání včetně oborů s talentovou zkouškou.</a:t>
            </a:r>
          </a:p>
          <a:p>
            <a:pPr lvl="0" algn="l"/>
            <a:endParaRPr lang="cs-CZ" sz="2400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Součástí přihlášky jsou prosté kopie dokladů stanovených vyhláškou. </a:t>
            </a:r>
            <a:endParaRPr lang="cs-CZ" dirty="0">
              <a:solidFill>
                <a:srgbClr val="000000"/>
              </a:solidFill>
            </a:endParaRPr>
          </a:p>
          <a:p>
            <a:pPr lvl="0">
              <a:spcBef>
                <a:spcPts val="700"/>
              </a:spcBef>
            </a:pPr>
            <a:endParaRPr lang="cs-CZ" sz="2800" dirty="0"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2AD21AAC-B0A6-E424-50F1-A22C9B66F6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B239714D-FD80-0EDB-5AC4-63B893109CA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03201" y="332658"/>
            <a:ext cx="8699500" cy="6336702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700"/>
              </a:spcBef>
            </a:pPr>
            <a:r>
              <a:rPr lang="cs-CZ" b="1" cap="all" dirty="0">
                <a:solidFill>
                  <a:srgbClr val="000000"/>
                </a:solidFill>
              </a:rPr>
              <a:t>ZPŮSOBY PODÁNÍ PŘIHLÁŠEK </a:t>
            </a:r>
          </a:p>
          <a:p>
            <a:pPr marL="457200" lvl="0" indent="-457200" algn="l">
              <a:spcBef>
                <a:spcPts val="700"/>
              </a:spcBef>
              <a:buAutoNum type="arabicPeriod"/>
            </a:pPr>
            <a:r>
              <a:rPr lang="cs-CZ" sz="2400" b="1" dirty="0">
                <a:solidFill>
                  <a:srgbClr val="000000"/>
                </a:solidFill>
              </a:rPr>
              <a:t>Elektronicky </a:t>
            </a:r>
            <a:r>
              <a:rPr lang="cs-CZ" sz="2400" dirty="0">
                <a:solidFill>
                  <a:schemeClr val="tx1"/>
                </a:solidFill>
              </a:rPr>
              <a:t>(prostřednictvím informačního systému) na základě prokázání totožnosti s využitím prostředku pro elektronickou identifikaci (stvrzením přihlášky je přihláška podána do všech škol); </a:t>
            </a:r>
            <a:r>
              <a:rPr lang="cs-CZ" sz="2400" dirty="0" err="1">
                <a:solidFill>
                  <a:schemeClr val="tx1"/>
                </a:solidFill>
              </a:rPr>
              <a:t>www.dipsy.cz</a:t>
            </a:r>
            <a:endParaRPr lang="cs-CZ" sz="2400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700"/>
              </a:spcBef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Částečně digitalizovaná </a:t>
            </a:r>
            <a:r>
              <a:rPr lang="cs-CZ" sz="2400" dirty="0">
                <a:solidFill>
                  <a:schemeClr val="tx1"/>
                </a:solidFill>
              </a:rPr>
              <a:t>přihláška formou výpisu z informačního systému (není třeba prokázání totožnosti s využitím elektronické identifikace) - vygenerovaný výpis se odesílá běžným způsobem do škol);</a:t>
            </a:r>
          </a:p>
          <a:p>
            <a:pPr marL="514350" indent="-514350" algn="l">
              <a:spcBef>
                <a:spcPts val="700"/>
              </a:spcBef>
              <a:buFont typeface="Arial" pitchFamily="34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Papírový tiskopis přihlášky</a:t>
            </a:r>
            <a:r>
              <a:rPr lang="cs-CZ" sz="2400" dirty="0">
                <a:solidFill>
                  <a:schemeClr val="tx1"/>
                </a:solidFill>
              </a:rPr>
              <a:t> - listinná přihláška se shodným pořadím oborů na všech tiskopisech.</a:t>
            </a:r>
          </a:p>
          <a:p>
            <a:pPr algn="l">
              <a:spcBef>
                <a:spcPts val="700"/>
              </a:spcBef>
            </a:pPr>
            <a:r>
              <a:rPr lang="cs-CZ" sz="2400" dirty="0">
                <a:solidFill>
                  <a:schemeClr val="tx1"/>
                </a:solidFill>
              </a:rPr>
              <a:t>Dosavadní podpis uchazeče se nahrazuje </a:t>
            </a:r>
            <a:r>
              <a:rPr lang="cs-CZ" sz="2400" b="1" dirty="0">
                <a:solidFill>
                  <a:schemeClr val="tx1"/>
                </a:solidFill>
              </a:rPr>
              <a:t>čestným prohlášením podávající osoby</a:t>
            </a:r>
            <a:r>
              <a:rPr lang="cs-CZ" sz="2400" dirty="0">
                <a:solidFill>
                  <a:schemeClr val="tx1"/>
                </a:solidFill>
              </a:rPr>
              <a:t> (nezletilý uchazeč souhlasí s podáním a obsahem). </a:t>
            </a:r>
          </a:p>
          <a:p>
            <a:pPr lvl="0" algn="l">
              <a:spcBef>
                <a:spcPts val="700"/>
              </a:spcBef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261E9536-1087-09B9-B864-C777CF7465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8EB05B60-ACDD-8F68-DCBB-F5AE43A003B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5100" y="332658"/>
            <a:ext cx="8851900" cy="6525342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spcBef>
                <a:spcPts val="700"/>
              </a:spcBef>
            </a:pPr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lvl="0">
              <a:spcBef>
                <a:spcPts val="900"/>
              </a:spcBef>
            </a:pPr>
            <a:r>
              <a:rPr lang="cs-CZ" b="1" dirty="0">
                <a:solidFill>
                  <a:srgbClr val="000000"/>
                </a:solidFill>
              </a:rPr>
              <a:t>JEDNOTNÁ PŘIJÍMACÍ ZKOUŠKA </a:t>
            </a:r>
          </a:p>
          <a:p>
            <a:pPr marL="342900" lvl="0" indent="-342900" algn="l">
              <a:spcBef>
                <a:spcPts val="9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Místo konání jednotné zkoušky </a:t>
            </a:r>
            <a:r>
              <a:rPr lang="cs-CZ" sz="2400" b="1" dirty="0">
                <a:solidFill>
                  <a:schemeClr val="tx1"/>
                </a:solidFill>
              </a:rPr>
              <a:t>určí Cermat 1. března</a:t>
            </a:r>
            <a:r>
              <a:rPr lang="cs-CZ" sz="2400" dirty="0">
                <a:solidFill>
                  <a:schemeClr val="tx1"/>
                </a:solidFill>
              </a:rPr>
              <a:t>, a to jednu ze škol s oborem vzdělávání s MZ, kam se uchazeč hlásí. </a:t>
            </a:r>
          </a:p>
          <a:p>
            <a:pPr marL="342900" lvl="0" indent="-3429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Na oba termíny </a:t>
            </a:r>
            <a:r>
              <a:rPr lang="cs-CZ" sz="2400" b="1" dirty="0">
                <a:solidFill>
                  <a:schemeClr val="tx1"/>
                </a:solidFill>
              </a:rPr>
              <a:t>může být určena stejná škola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</a:p>
          <a:p>
            <a:pPr marL="342900" lvl="0" indent="-3429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Pozvánku zasílá uchazeči ředitel SŠ nejpozději 14 dní před konáním zkoušek.</a:t>
            </a:r>
          </a:p>
          <a:p>
            <a:pPr marL="342900" lvl="0" indent="-3429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Uchazeč, který se hlásí </a:t>
            </a:r>
            <a:r>
              <a:rPr lang="cs-CZ" sz="2400" b="1" dirty="0">
                <a:solidFill>
                  <a:schemeClr val="tx1"/>
                </a:solidFill>
              </a:rPr>
              <a:t>alespoň do jednoho oboru s MZ, má právo konat dva termíny JPZ.</a:t>
            </a:r>
          </a:p>
          <a:p>
            <a:pPr marL="342900" lvl="0" indent="-342900" algn="l">
              <a:spcBef>
                <a:spcPts val="7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Školní přijímací zkouška (může být stanovena) – koná se v období </a:t>
            </a:r>
            <a:r>
              <a:rPr lang="cs-CZ" sz="2400" b="1" dirty="0">
                <a:solidFill>
                  <a:schemeClr val="tx1"/>
                </a:solidFill>
              </a:rPr>
              <a:t>od 17.3. do 23.4. 2025</a:t>
            </a:r>
          </a:p>
          <a:p>
            <a:pPr lvl="0" algn="l">
              <a:spcBef>
                <a:spcPts val="700"/>
              </a:spcBef>
            </a:pPr>
            <a:r>
              <a:rPr lang="cs-CZ" sz="2400" b="1" dirty="0">
                <a:solidFill>
                  <a:schemeClr val="tx1"/>
                </a:solidFill>
              </a:rPr>
              <a:t>Průběh a délka JPZ (</a:t>
            </a:r>
            <a:r>
              <a:rPr lang="cs-CZ" sz="2400" b="1" u="sng" dirty="0">
                <a:solidFill>
                  <a:schemeClr val="tx1"/>
                </a:solidFill>
              </a:rPr>
              <a:t>nezměněno</a:t>
            </a:r>
            <a:r>
              <a:rPr lang="cs-CZ" sz="2400" b="1" dirty="0">
                <a:solidFill>
                  <a:schemeClr val="tx1"/>
                </a:solidFill>
              </a:rPr>
              <a:t>)</a:t>
            </a:r>
          </a:p>
          <a:p>
            <a:pPr lvl="0" algn="l">
              <a:spcBef>
                <a:spcPts val="700"/>
              </a:spcBef>
            </a:pPr>
            <a:r>
              <a:rPr lang="cs-CZ" sz="2400" dirty="0">
                <a:solidFill>
                  <a:schemeClr val="tx1"/>
                </a:solidFill>
              </a:rPr>
              <a:t>- Český jazyk a literatura (60 min), Matematika a její aplikace (70 min)</a:t>
            </a:r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362DFEEF-4663-A972-DE34-0378A755E6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25BACF01-CE58-97FD-0053-3A3076DB0AF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731577" cy="7175726"/>
          </a:xfrm>
        </p:spPr>
        <p:txBody>
          <a:bodyPr anchorCtr="0"/>
          <a:lstStyle/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cs-CZ" sz="24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</a:pPr>
            <a:r>
              <a:rPr lang="cs-CZ" b="1" cap="all" dirty="0">
                <a:solidFill>
                  <a:srgbClr val="000000"/>
                </a:solidFill>
              </a:rPr>
              <a:t>výsledek přijímacího řízení (návrh)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Jednotný termín zveřejnění výsledků </a:t>
            </a:r>
            <a:r>
              <a:rPr lang="cs-CZ" sz="2400" dirty="0">
                <a:solidFill>
                  <a:schemeClr val="tx1"/>
                </a:solidFill>
              </a:rPr>
              <a:t>všemi středními školami - stanoven vyhláškou (cca 15. května 2025).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</a:rPr>
              <a:t>Pokud nelze  přijmout všechny úspěšné uchazeče, rozhoduje jejich pořadí. 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Důsledek prioritizace </a:t>
            </a:r>
            <a:r>
              <a:rPr lang="cs-CZ" sz="2400" dirty="0">
                <a:solidFill>
                  <a:schemeClr val="tx1"/>
                </a:solidFill>
              </a:rPr>
              <a:t>- uchazeč </a:t>
            </a:r>
            <a:r>
              <a:rPr lang="cs-CZ" sz="2400" b="1" u="sng" dirty="0">
                <a:solidFill>
                  <a:schemeClr val="tx1"/>
                </a:solidFill>
              </a:rPr>
              <a:t>je přijat do jediného oboru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(který v přihlášce upřednostnil), </a:t>
            </a:r>
            <a:r>
              <a:rPr lang="cs-CZ" sz="2400" b="1" u="sng" dirty="0">
                <a:solidFill>
                  <a:schemeClr val="tx1"/>
                </a:solidFill>
              </a:rPr>
              <a:t>do ostatních oborů není přijat.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b="1" u="sng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Rozhodnutí o přijetí či nepřijetí </a:t>
            </a:r>
            <a:r>
              <a:rPr lang="cs-CZ" sz="2400" dirty="0">
                <a:solidFill>
                  <a:schemeClr val="tx1"/>
                </a:solidFill>
              </a:rPr>
              <a:t>bude uchazečům </a:t>
            </a:r>
            <a:r>
              <a:rPr lang="cs-CZ" sz="2400" b="1" dirty="0">
                <a:solidFill>
                  <a:schemeClr val="tx1"/>
                </a:solidFill>
              </a:rPr>
              <a:t>oznámeno zveřejněním seznamu </a:t>
            </a:r>
            <a:r>
              <a:rPr lang="cs-CZ" sz="2400" dirty="0">
                <a:solidFill>
                  <a:schemeClr val="tx1"/>
                </a:solidFill>
              </a:rPr>
              <a:t>- </a:t>
            </a:r>
            <a:r>
              <a:rPr lang="cs-CZ" sz="2400" b="1" u="sng" dirty="0">
                <a:solidFill>
                  <a:schemeClr val="tx1"/>
                </a:solidFill>
              </a:rPr>
              <a:t>rozhodnutí se 1. a 2. kole nevyhotovuje         v písemné formě.</a:t>
            </a:r>
            <a:endParaRPr lang="cs-CZ" sz="24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cs-CZ" sz="2400" dirty="0">
              <a:solidFill>
                <a:srgbClr val="000000"/>
              </a:solidFill>
            </a:endParaRPr>
          </a:p>
          <a:p>
            <a:pPr lvl="0" algn="l">
              <a:lnSpc>
                <a:spcPct val="80000"/>
              </a:lnSpc>
              <a:spcBef>
                <a:spcPts val="600"/>
              </a:spcBef>
            </a:pPr>
            <a:endParaRPr lang="cs-CZ" sz="2400" dirty="0">
              <a:solidFill>
                <a:srgbClr val="000000"/>
              </a:solidFill>
            </a:endParaRPr>
          </a:p>
          <a:p>
            <a:pPr lvl="0" algn="l">
              <a:lnSpc>
                <a:spcPct val="90000"/>
              </a:lnSpc>
              <a:spcBef>
                <a:spcPts val="600"/>
              </a:spcBef>
            </a:pPr>
            <a:endParaRPr lang="cs-CZ" sz="2400" dirty="0"/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cs-CZ" sz="24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921794BA-CD99-E9C6-1E14-890ABC2C6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8E994BFE-77CE-F4F1-7873-010A19329AC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439477" cy="6048673"/>
          </a:xfrm>
        </p:spPr>
        <p:txBody>
          <a:bodyPr anchorCtr="0"/>
          <a:lstStyle/>
          <a:p>
            <a:pPr lvl="0">
              <a:spcBef>
                <a:spcPts val="700"/>
              </a:spcBef>
            </a:pPr>
            <a:r>
              <a:rPr lang="cs-CZ" sz="28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/>
            <a:endParaRPr lang="cs-CZ" sz="280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457200" indent="-457200" algn="l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Vzdání se práva na přijetí </a:t>
            </a:r>
            <a:r>
              <a:rPr lang="cs-CZ" sz="2400" dirty="0">
                <a:solidFill>
                  <a:schemeClr val="tx1"/>
                </a:solidFill>
              </a:rPr>
              <a:t>-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nová možnost, jak zvrátit přijetí v 1. kole (volné místo se obsazuje až v dalších kolech přijímacího řízení); pokud v rámci 1. kola není uchazeč přijat, může se účastnit dalších kol přijímacího řízení.</a:t>
            </a:r>
          </a:p>
          <a:p>
            <a:pPr marL="457200" indent="-457200" algn="l"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</a:rPr>
              <a:t>Odvolání</a:t>
            </a:r>
            <a:r>
              <a:rPr lang="cs-CZ" sz="2400" dirty="0">
                <a:solidFill>
                  <a:schemeClr val="tx1"/>
                </a:solidFill>
              </a:rPr>
              <a:t> - možnost podání odvolání do 3. pracovních dnů po zveřejnění seznamu, smysl má pouze v případě pochybení řízení.</a:t>
            </a:r>
          </a:p>
          <a:p>
            <a:pPr marL="457200" indent="-457200" algn="l"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itchFamily="2" charset="2"/>
              <a:buChar char="q"/>
            </a:pPr>
            <a:endParaRPr lang="cs-CZ" b="1" dirty="0">
              <a:solidFill>
                <a:srgbClr val="000000"/>
              </a:solidFill>
            </a:endParaRPr>
          </a:p>
          <a:p>
            <a:pPr lvl="0">
              <a:spcBef>
                <a:spcPts val="700"/>
              </a:spcBef>
            </a:pPr>
            <a:endParaRPr lang="cs-CZ" sz="2800" dirty="0"/>
          </a:p>
          <a:p>
            <a:pPr lvl="0" algn="l">
              <a:spcBef>
                <a:spcPts val="700"/>
              </a:spcBef>
            </a:pPr>
            <a:r>
              <a:rPr lang="cs-CZ" sz="2800" dirty="0">
                <a:solidFill>
                  <a:srgbClr val="000000"/>
                </a:solidFill>
              </a:rPr>
              <a:t> </a:t>
            </a:r>
          </a:p>
          <a:p>
            <a:pPr lvl="0" algn="l">
              <a:spcBef>
                <a:spcPts val="700"/>
              </a:spcBef>
            </a:pPr>
            <a:endParaRPr lang="cs-CZ" sz="2800" dirty="0"/>
          </a:p>
          <a:p>
            <a:pPr lvl="0">
              <a:spcBef>
                <a:spcPts val="700"/>
              </a:spcBef>
            </a:pPr>
            <a:endParaRPr lang="cs-CZ" sz="28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4B67AA41-2BDD-0AE0-070F-0276BDF5AC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7ACF2236-85F3-097D-1D53-03CFB36E8B2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23523" y="332658"/>
            <a:ext cx="8136907" cy="6207842"/>
          </a:xfrm>
        </p:spPr>
        <p:txBody>
          <a:bodyPr anchorCtr="0"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2600" dirty="0">
                <a:effectLst>
                  <a:outerShdw dist="38096" dir="2700000">
                    <a:srgbClr val="000000"/>
                  </a:outerShdw>
                </a:effectLst>
              </a:rPr>
              <a:t>       Za Alejí 1072, příspěvková organizace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b="1" cap="all" dirty="0">
              <a:solidFill>
                <a:srgbClr val="000000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b="1" cap="all" dirty="0">
                <a:solidFill>
                  <a:srgbClr val="000000"/>
                </a:solidFill>
              </a:rPr>
              <a:t>2. Kolo přijímacího řízení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b="1" cap="all" dirty="0">
              <a:solidFill>
                <a:srgbClr val="000000"/>
              </a:solidFill>
            </a:endParaRPr>
          </a:p>
          <a:p>
            <a:pPr marL="342900" lvl="0" indent="-342900" algn="l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Do 2. kola se může hlásit uchazeč, který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nebyl přijat v prvním kole </a:t>
            </a: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nebo se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vzdal práva na přijetí. </a:t>
            </a: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Nově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musí být zohledněny výsledky JPZ, </a:t>
            </a: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pokud je uchazeč v 1. kole nekonal, nemůže se hlásit do maturitního oboru.</a:t>
            </a: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Školní nebo talentová zkouška se koná pouze v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jednom termínu (8. 6. - 12. 6. 2025)</a:t>
            </a: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náhradní termín se nekoná.</a:t>
            </a: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Postupuje se obdobně jako v 1. kole</a:t>
            </a:r>
            <a:r>
              <a:rPr lang="cs-CZ" sz="2400" dirty="0">
                <a:solidFill>
                  <a:schemeClr val="tx1"/>
                </a:solidFill>
                <a:cs typeface="Arial" pitchFamily="34" charset="0"/>
              </a:rPr>
              <a:t>, včetně prioritizace, tří způsobů podání přihlášky, možnost podání počtu tří přihlášek (ne více), zveřejnění výsledků </a:t>
            </a: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21. 6. 2025</a:t>
            </a:r>
          </a:p>
          <a:p>
            <a:pPr algn="l">
              <a:spcBef>
                <a:spcPts val="600"/>
              </a:spcBef>
            </a:pPr>
            <a:endParaRPr lang="cs-CZ" sz="2400" b="1" dirty="0">
              <a:solidFill>
                <a:schemeClr val="tx1"/>
              </a:solidFill>
              <a:cs typeface="Arial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r>
              <a:rPr lang="cs-CZ" sz="2400" b="1" dirty="0">
                <a:solidFill>
                  <a:schemeClr val="tx1"/>
                </a:solidFill>
                <a:cs typeface="Arial" pitchFamily="34" charset="0"/>
              </a:rPr>
              <a:t>Termín podání přihlášek: </a:t>
            </a:r>
            <a:r>
              <a:rPr lang="cs-CZ" sz="2400" b="1" dirty="0">
                <a:solidFill>
                  <a:srgbClr val="FF0000"/>
                </a:solidFill>
                <a:cs typeface="Arial" pitchFamily="34" charset="0"/>
              </a:rPr>
              <a:t>24. května 2025.</a:t>
            </a:r>
          </a:p>
          <a:p>
            <a:pPr algn="l">
              <a:spcBef>
                <a:spcPts val="600"/>
              </a:spcBef>
            </a:pPr>
            <a:endParaRPr lang="cs-CZ" sz="2400" b="1" dirty="0">
              <a:solidFill>
                <a:schemeClr val="tx1"/>
              </a:solidFill>
              <a:cs typeface="Arial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  <a:cs typeface="Arial" pitchFamily="34" charset="0"/>
            </a:endParaRPr>
          </a:p>
          <a:p>
            <a:pPr marL="342900" indent="-342900" algn="l"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  <a:cs typeface="Arial" pitchFamily="34" charset="0"/>
            </a:endParaRPr>
          </a:p>
          <a:p>
            <a:pPr marL="342900" lvl="0" indent="-342900" algn="l">
              <a:spcBef>
                <a:spcPts val="600"/>
              </a:spcBef>
              <a:buFont typeface="Wingdings" pitchFamily="2" charset="2"/>
              <a:buChar char="q"/>
            </a:pPr>
            <a:endParaRPr lang="cs-CZ" sz="2400" dirty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2600" dirty="0"/>
          </a:p>
        </p:txBody>
      </p:sp>
      <p:pic>
        <p:nvPicPr>
          <p:cNvPr id="3" name="Obrázek 3" descr="logo_bez_podtitulu">
            <a:extLst>
              <a:ext uri="{FF2B5EF4-FFF2-40B4-BE49-F238E27FC236}">
                <a16:creationId xmlns:a16="http://schemas.microsoft.com/office/drawing/2014/main" id="{7F4A91C2-7042-5695-BFDE-05AFCBF5B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88640"/>
            <a:ext cx="1708272" cy="11521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1217</Words>
  <Application>Microsoft Macintosh PowerPoint</Application>
  <PresentationFormat>Předvádění na obrazovce (4:3)</PresentationFormat>
  <Paragraphs>155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Dana Mihalová</dc:creator>
  <cp:lastModifiedBy>Jiří Zerzáň</cp:lastModifiedBy>
  <cp:revision>23</cp:revision>
  <cp:lastPrinted>2020-10-14T09:36:36Z</cp:lastPrinted>
  <dcterms:created xsi:type="dcterms:W3CDTF">2017-11-20T17:26:40Z</dcterms:created>
  <dcterms:modified xsi:type="dcterms:W3CDTF">2024-11-20T19:12:54Z</dcterms:modified>
</cp:coreProperties>
</file>